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2" r:id="rId1"/>
  </p:sldMasterIdLst>
  <p:sldIdLst>
    <p:sldId id="257" r:id="rId2"/>
    <p:sldId id="300" r:id="rId3"/>
    <p:sldId id="301" r:id="rId4"/>
    <p:sldId id="302" r:id="rId5"/>
    <p:sldId id="303" r:id="rId6"/>
    <p:sldId id="304" r:id="rId7"/>
    <p:sldId id="305" r:id="rId8"/>
    <p:sldId id="306" r:id="rId9"/>
    <p:sldId id="265" r:id="rId10"/>
    <p:sldId id="264" r:id="rId11"/>
    <p:sldId id="307" r:id="rId12"/>
    <p:sldId id="268" r:id="rId13"/>
    <p:sldId id="263" r:id="rId14"/>
    <p:sldId id="267" r:id="rId15"/>
    <p:sldId id="269" r:id="rId16"/>
    <p:sldId id="270" r:id="rId17"/>
    <p:sldId id="271" r:id="rId18"/>
    <p:sldId id="272" r:id="rId19"/>
    <p:sldId id="273" r:id="rId20"/>
    <p:sldId id="274" r:id="rId21"/>
    <p:sldId id="276" r:id="rId22"/>
    <p:sldId id="275" r:id="rId23"/>
    <p:sldId id="277" r:id="rId24"/>
    <p:sldId id="278" r:id="rId25"/>
    <p:sldId id="279" r:id="rId26"/>
    <p:sldId id="280" r:id="rId27"/>
    <p:sldId id="281" r:id="rId28"/>
    <p:sldId id="282" r:id="rId29"/>
    <p:sldId id="283" r:id="rId30"/>
    <p:sldId id="284" r:id="rId31"/>
    <p:sldId id="285" r:id="rId32"/>
    <p:sldId id="286" r:id="rId33"/>
    <p:sldId id="288" r:id="rId34"/>
    <p:sldId id="287" r:id="rId35"/>
    <p:sldId id="289" r:id="rId36"/>
    <p:sldId id="290" r:id="rId37"/>
    <p:sldId id="291" r:id="rId38"/>
    <p:sldId id="292" r:id="rId39"/>
    <p:sldId id="293" r:id="rId40"/>
    <p:sldId id="294" r:id="rId41"/>
    <p:sldId id="295" r:id="rId42"/>
    <p:sldId id="296" r:id="rId43"/>
    <p:sldId id="297" r:id="rId44"/>
    <p:sldId id="298" r:id="rId45"/>
    <p:sldId id="29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m832" initials="i" lastIdx="1" clrIdx="0">
    <p:extLst>
      <p:ext uri="{19B8F6BF-5375-455C-9EA6-DF929625EA0E}">
        <p15:presenceInfo xmlns:p15="http://schemas.microsoft.com/office/powerpoint/2012/main" userId="S::im832@19office.net::a8e25efc-8309-45dc-8699-cfc6ffdbda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7"/>
    <p:restoredTop sz="94787"/>
  </p:normalViewPr>
  <p:slideViewPr>
    <p:cSldViewPr snapToGrid="0">
      <p:cViewPr varScale="1">
        <p:scale>
          <a:sx n="120" d="100"/>
          <a:sy n="120" d="100"/>
        </p:scale>
        <p:origin x="2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46EBA03-8A3F-48CE-9538-B358D1855B6D}" type="datetimeFigureOut">
              <a:rPr lang="tr-TR" smtClean="0"/>
              <a:t>14.10.2021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rIns="45720"/>
          <a:lstStyle/>
          <a:p>
            <a:fld id="{7F8CC59B-0B1C-447D-987B-30774B13D0CE}" type="slidenum">
              <a:rPr lang="tr-TR" smtClean="0"/>
              <a:t>‹#›</a:t>
            </a:fld>
            <a:endParaRPr lang="tr-TR"/>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65972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46EBA03-8A3F-48CE-9538-B358D1855B6D}" type="datetimeFigureOut">
              <a:rPr lang="tr-TR" smtClean="0"/>
              <a:t>14.10.2021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F8CC59B-0B1C-447D-987B-30774B13D0CE}" type="slidenum">
              <a:rPr lang="tr-TR" smtClean="0"/>
              <a:t>‹#›</a:t>
            </a:fld>
            <a:endParaRPr lang="tr-TR"/>
          </a:p>
        </p:txBody>
      </p:sp>
    </p:spTree>
    <p:extLst>
      <p:ext uri="{BB962C8B-B14F-4D97-AF65-F5344CB8AC3E}">
        <p14:creationId xmlns:p14="http://schemas.microsoft.com/office/powerpoint/2010/main" val="81587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46EBA03-8A3F-48CE-9538-B358D1855B6D}" type="datetimeFigureOut">
              <a:rPr lang="tr-TR" smtClean="0"/>
              <a:t>14.10.2021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F8CC59B-0B1C-447D-987B-30774B13D0CE}" type="slidenum">
              <a:rPr lang="tr-TR" smtClean="0"/>
              <a:t>‹#›</a:t>
            </a:fld>
            <a:endParaRPr lang="tr-TR"/>
          </a:p>
        </p:txBody>
      </p:sp>
    </p:spTree>
    <p:extLst>
      <p:ext uri="{BB962C8B-B14F-4D97-AF65-F5344CB8AC3E}">
        <p14:creationId xmlns:p14="http://schemas.microsoft.com/office/powerpoint/2010/main" val="211443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46EBA03-8A3F-48CE-9538-B358D1855B6D}" type="datetimeFigureOut">
              <a:rPr lang="tr-TR" smtClean="0"/>
              <a:t>14.10.2021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F8CC59B-0B1C-447D-987B-30774B13D0CE}" type="slidenum">
              <a:rPr lang="tr-TR" smtClean="0"/>
              <a:t>‹#›</a:t>
            </a:fld>
            <a:endParaRPr lang="tr-TR"/>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55465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46EBA03-8A3F-48CE-9538-B358D1855B6D}" type="datetimeFigureOut">
              <a:rPr lang="tr-TR" smtClean="0"/>
              <a:t>14.10.2021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F8CC59B-0B1C-447D-987B-30774B13D0CE}" type="slidenum">
              <a:rPr lang="tr-TR" smtClean="0"/>
              <a:t>‹#›</a:t>
            </a:fld>
            <a:endParaRPr lang="tr-TR"/>
          </a:p>
        </p:txBody>
      </p:sp>
    </p:spTree>
    <p:extLst>
      <p:ext uri="{BB962C8B-B14F-4D97-AF65-F5344CB8AC3E}">
        <p14:creationId xmlns:p14="http://schemas.microsoft.com/office/powerpoint/2010/main" val="37076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46EBA03-8A3F-48CE-9538-B358D1855B6D}" type="datetimeFigureOut">
              <a:rPr lang="tr-TR" smtClean="0"/>
              <a:t>14.10.2021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F8CC59B-0B1C-447D-987B-30774B13D0CE}" type="slidenum">
              <a:rPr lang="tr-TR" smtClean="0"/>
              <a:t>‹#›</a:t>
            </a:fld>
            <a:endParaRPr lang="tr-TR"/>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12276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2609285" y="2851331"/>
            <a:ext cx="3893623" cy="307143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666635" y="2851331"/>
            <a:ext cx="3899798" cy="307143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46EBA03-8A3F-48CE-9538-B358D1855B6D}" type="datetimeFigureOut">
              <a:rPr lang="tr-TR" smtClean="0"/>
              <a:t>14.10.2021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F8CC59B-0B1C-447D-987B-30774B13D0CE}" type="slidenum">
              <a:rPr lang="tr-TR" smtClean="0"/>
              <a:t>‹#›</a:t>
            </a:fld>
            <a:endParaRPr lang="tr-TR"/>
          </a:p>
        </p:txBody>
      </p:sp>
    </p:spTree>
    <p:extLst>
      <p:ext uri="{BB962C8B-B14F-4D97-AF65-F5344CB8AC3E}">
        <p14:creationId xmlns:p14="http://schemas.microsoft.com/office/powerpoint/2010/main" val="2872086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46EBA03-8A3F-48CE-9538-B358D1855B6D}" type="datetimeFigureOut">
              <a:rPr lang="tr-TR" smtClean="0"/>
              <a:t>14.10.2021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F8CC59B-0B1C-447D-987B-30774B13D0CE}" type="slidenum">
              <a:rPr lang="tr-TR" smtClean="0"/>
              <a:t>‹#›</a:t>
            </a:fld>
            <a:endParaRPr lang="tr-TR"/>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53356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46EBA03-8A3F-48CE-9538-B358D1855B6D}" type="datetimeFigureOut">
              <a:rPr lang="tr-TR" smtClean="0"/>
              <a:t>14.10.2021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F8CC59B-0B1C-447D-987B-30774B13D0CE}" type="slidenum">
              <a:rPr lang="tr-TR" smtClean="0"/>
              <a:t>‹#›</a:t>
            </a:fld>
            <a:endParaRPr lang="tr-TR"/>
          </a:p>
        </p:txBody>
      </p:sp>
    </p:spTree>
    <p:extLst>
      <p:ext uri="{BB962C8B-B14F-4D97-AF65-F5344CB8AC3E}">
        <p14:creationId xmlns:p14="http://schemas.microsoft.com/office/powerpoint/2010/main" val="298705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46EBA03-8A3F-48CE-9538-B358D1855B6D}" type="datetimeFigureOut">
              <a:rPr lang="tr-TR" smtClean="0"/>
              <a:t>14.10.2021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F8CC59B-0B1C-447D-987B-30774B13D0CE}" type="slidenum">
              <a:rPr lang="tr-TR" smtClean="0"/>
              <a:t>‹#›</a:t>
            </a:fld>
            <a:endParaRPr lang="tr-TR"/>
          </a:p>
        </p:txBody>
      </p:sp>
    </p:spTree>
    <p:extLst>
      <p:ext uri="{BB962C8B-B14F-4D97-AF65-F5344CB8AC3E}">
        <p14:creationId xmlns:p14="http://schemas.microsoft.com/office/powerpoint/2010/main" val="2061525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46EBA03-8A3F-48CE-9538-B358D1855B6D}" type="datetimeFigureOut">
              <a:rPr lang="tr-TR" smtClean="0"/>
              <a:t>14.10.2021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F8CC59B-0B1C-447D-987B-30774B13D0CE}" type="slidenum">
              <a:rPr lang="tr-TR" smtClean="0"/>
              <a:t>‹#›</a:t>
            </a:fld>
            <a:endParaRPr lang="tr-TR"/>
          </a:p>
        </p:txBody>
      </p:sp>
    </p:spTree>
    <p:extLst>
      <p:ext uri="{BB962C8B-B14F-4D97-AF65-F5344CB8AC3E}">
        <p14:creationId xmlns:p14="http://schemas.microsoft.com/office/powerpoint/2010/main" val="506062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B46EBA03-8A3F-48CE-9538-B358D1855B6D}" type="datetimeFigureOut">
              <a:rPr lang="tr-TR" smtClean="0"/>
              <a:t>14.10.2021</a:t>
            </a:fld>
            <a:endParaRPr lang="tr-TR"/>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7F8CC59B-0B1C-447D-987B-30774B13D0CE}" type="slidenum">
              <a:rPr lang="tr-TR" smtClean="0"/>
              <a:t>‹#›</a:t>
            </a:fld>
            <a:endParaRPr lang="tr-TR"/>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9765917"/>
      </p:ext>
    </p:extLst>
  </p:cSld>
  <p:clrMap bg1="dk1" tx1="lt1" bg2="dk2"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mailto:yekirdim@aku.edu.tr" TargetMode="External"/><Relationship Id="rId2" Type="http://schemas.openxmlformats.org/officeDocument/2006/relationships/hyperlink" Target="https://uim.aku.edu.tr/" TargetMode="External"/><Relationship Id="rId1" Type="http://schemas.openxmlformats.org/officeDocument/2006/relationships/slideLayout" Target="../slideLayouts/slideLayout2.xml"/><Relationship Id="rId4" Type="http://schemas.openxmlformats.org/officeDocument/2006/relationships/hyperlink" Target="mailto:msimsek@aku.edu.t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bky.aku.edu.tr/" TargetMode="External"/><Relationship Id="rId2" Type="http://schemas.openxmlformats.org/officeDocument/2006/relationships/hyperlink" Target="https://iibf.aku.edu.tr/" TargetMode="External"/><Relationship Id="rId1" Type="http://schemas.openxmlformats.org/officeDocument/2006/relationships/slideLayout" Target="../slideLayouts/slideLayout2.xml"/><Relationship Id="rId4" Type="http://schemas.openxmlformats.org/officeDocument/2006/relationships/hyperlink" Target="mailto:sbky@aku.edu.t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ues.aku.edu.tr/Account/LoginBefore" TargetMode="External"/><Relationship Id="rId2" Type="http://schemas.openxmlformats.org/officeDocument/2006/relationships/hyperlink" Target="https://akuzem.aku.edu.tr/" TargetMode="External"/><Relationship Id="rId1" Type="http://schemas.openxmlformats.org/officeDocument/2006/relationships/slideLayout" Target="../slideLayouts/slideLayout2.xml"/><Relationship Id="rId4" Type="http://schemas.openxmlformats.org/officeDocument/2006/relationships/hyperlink" Target="https://akuzem.aku.edu.tr/wp-content/uploads/sites/34/2020/11/ALMS_Kullanici_Kilavuzu.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ogrenci.aku.edu.tr/wp-content/uploads/sites/97/2020/02/y%C3%B6netmelikLisansonlisans-1.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mevzuat.gov.tr/mevzuat?MevzuatNo=16532&amp;MevzuatTur=7&amp;MevzuatTertip=5"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ogrenci.aku.edu.tr/?page_id=502" TargetMode="External"/><Relationship Id="rId2" Type="http://schemas.openxmlformats.org/officeDocument/2006/relationships/hyperlink" Target="https://ogrenci.aku.edu.tr/yonetmelikler-2/" TargetMode="External"/><Relationship Id="rId1" Type="http://schemas.openxmlformats.org/officeDocument/2006/relationships/slideLayout" Target="../slideLayouts/slideLayout2.xml"/><Relationship Id="rId5" Type="http://schemas.openxmlformats.org/officeDocument/2006/relationships/hyperlink" Target="http://ogrenci.aku.edu.tr/?page_id=551" TargetMode="External"/><Relationship Id="rId4" Type="http://schemas.openxmlformats.org/officeDocument/2006/relationships/hyperlink" Target="http://ogrenci.aku.edu.tr/?page_id=536"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kms.kaysis.gov.tr/(X(1)S(p3a0hszkeu0hn4qiqmgiipjw))/Home/Goster/39605"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kutuphane.aku.edu.tr/sikca-sorulan-sorular/" TargetMode="External"/><Relationship Id="rId2" Type="http://schemas.openxmlformats.org/officeDocument/2006/relationships/hyperlink" Target="http://tarama.aku.edu.tr/yordambt/yordam.php"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akgul@aku.edu.tr" TargetMode="External"/><Relationship Id="rId2" Type="http://schemas.openxmlformats.org/officeDocument/2006/relationships/hyperlink" Target="mailto:akgulgozde@yahoo.co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mailto:fisne@aku.edu.tr" TargetMode="External"/><Relationship Id="rId7" Type="http://schemas.openxmlformats.org/officeDocument/2006/relationships/hyperlink" Target="mailto:cinar@aku.edu.tr" TargetMode="External"/><Relationship Id="rId2" Type="http://schemas.openxmlformats.org/officeDocument/2006/relationships/hyperlink" Target="https://akademik.yok.gov.tr/AkademikArama/AkademisyenGorevOgrenimBilgileri?islem=direct&amp;authorId=536509AB367929A3" TargetMode="External"/><Relationship Id="rId1" Type="http://schemas.openxmlformats.org/officeDocument/2006/relationships/slideLayout" Target="../slideLayouts/slideLayout6.xml"/><Relationship Id="rId6" Type="http://schemas.openxmlformats.org/officeDocument/2006/relationships/hyperlink" Target="http://akademik.yok.gov.tr/AkademikArama/AkademisyenGorevOgrenimBilgileri?islem=direct&amp;authorId=EEAF7EB9C9E31192" TargetMode="External"/><Relationship Id="rId5" Type="http://schemas.openxmlformats.org/officeDocument/2006/relationships/hyperlink" Target="mailto:fdemirci@aku.edu.tr" TargetMode="External"/><Relationship Id="rId10" Type="http://schemas.openxmlformats.org/officeDocument/2006/relationships/image" Target="../media/image11.jpeg"/><Relationship Id="rId4" Type="http://schemas.openxmlformats.org/officeDocument/2006/relationships/hyperlink" Target="http://akademik.yok.gov.tr/AkademikArama/AkademisyenGorevOgrenimBilgileri?islem=direct&amp;authorId=392ADFA050607128" TargetMode="External"/><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hyperlink" Target="https://akademik.yok.gov.tr/AkademikArama/AkademisyenGorevOgrenimBilgileri?islem=direct&amp;authorId=0547F71A7413FDA1" TargetMode="External"/><Relationship Id="rId3" Type="http://schemas.openxmlformats.org/officeDocument/2006/relationships/hyperlink" Target="mailto:zpolat@aku.edu.tr" TargetMode="External"/><Relationship Id="rId7" Type="http://schemas.openxmlformats.org/officeDocument/2006/relationships/hyperlink" Target="https://sbky.aku.edu.tr/akademik-kadro/senolg@aku.edu.tr" TargetMode="External"/><Relationship Id="rId12" Type="http://schemas.openxmlformats.org/officeDocument/2006/relationships/image" Target="../media/image12.jpeg"/><Relationship Id="rId2" Type="http://schemas.openxmlformats.org/officeDocument/2006/relationships/hyperlink" Target="http://akademik.yok.gov.tr/AkademikArama/AkademisyenGorevOgrenimBilgileri?islem=direct&amp;authorId=D9E5171839028842" TargetMode="External"/><Relationship Id="rId1" Type="http://schemas.openxmlformats.org/officeDocument/2006/relationships/slideLayout" Target="../slideLayouts/slideLayout6.xml"/><Relationship Id="rId6" Type="http://schemas.openxmlformats.org/officeDocument/2006/relationships/hyperlink" Target="http://akademik.yok.gov.tr/AkademikArama/AkademisyenGorevOgrenimBilgileri?islem=direct&amp;authorId=C67A399684986D06" TargetMode="External"/><Relationship Id="rId11" Type="http://schemas.openxmlformats.org/officeDocument/2006/relationships/hyperlink" Target="mailto:h.kirantepe@gmail.com" TargetMode="External"/><Relationship Id="rId5" Type="http://schemas.openxmlformats.org/officeDocument/2006/relationships/hyperlink" Target="mailto:umitfeyzioglu@gmail.com" TargetMode="External"/><Relationship Id="rId10" Type="http://schemas.openxmlformats.org/officeDocument/2006/relationships/hyperlink" Target="https://akademik.yok.gov.tr/AkademikArama/AkademisyenGorevOgrenimBilgileri?islem=direct&amp;authorId=0A823C2D2E8F7D26" TargetMode="External"/><Relationship Id="rId4" Type="http://schemas.openxmlformats.org/officeDocument/2006/relationships/hyperlink" Target="http://akademik.yok.gov.tr/AkademikArama/AkademisyenGorevOgrenimBilgileri?islem=direct&amp;authorId=340D45C75849BCB8" TargetMode="External"/><Relationship Id="rId9" Type="http://schemas.openxmlformats.org/officeDocument/2006/relationships/hyperlink" Target="mailto:ayan.durukan@gmail.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mailto:pektas@aku.edu.tr" TargetMode="External"/><Relationship Id="rId7" Type="http://schemas.openxmlformats.org/officeDocument/2006/relationships/hyperlink" Target="mailto:ademirkol@aku.edu.tr" TargetMode="External"/><Relationship Id="rId2" Type="http://schemas.openxmlformats.org/officeDocument/2006/relationships/hyperlink" Target="http://akademik.yok.gov.tr/AkademikArama/AkademisyenGorevOgrenimBilgileri?islem=direct&amp;authorId=AE1D5186312F58C2" TargetMode="External"/><Relationship Id="rId1" Type="http://schemas.openxmlformats.org/officeDocument/2006/relationships/slideLayout" Target="../slideLayouts/slideLayout6.xml"/><Relationship Id="rId6" Type="http://schemas.openxmlformats.org/officeDocument/2006/relationships/hyperlink" Target="http://akademik.yok.gov.tr/AkademikArama/AkademisyenGorevOgrenimBilgileri?islem=direct&amp;authorId=964F5EE820456355" TargetMode="External"/><Relationship Id="rId5" Type="http://schemas.openxmlformats.org/officeDocument/2006/relationships/hyperlink" Target="mailto:hnozsoy@aku.edu.tr" TargetMode="External"/><Relationship Id="rId4" Type="http://schemas.openxmlformats.org/officeDocument/2006/relationships/hyperlink" Target="http://akademik.yok.gov.tr/AkademikArama/AkademisyenGorevOgrenimBilgileri?islem=direct&amp;authorId=F862017E76DCBDE3" TargetMode="External"/><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mailto:yekirdim@aku.edu.tr" TargetMode="External"/><Relationship Id="rId7" Type="http://schemas.openxmlformats.org/officeDocument/2006/relationships/hyperlink" Target="https://sbky.aku.edu.tr/akademik-kadro/elifnurduzsoz@aku.edu.tr" TargetMode="External"/><Relationship Id="rId2" Type="http://schemas.openxmlformats.org/officeDocument/2006/relationships/hyperlink" Target="http://akademik.yok.gov.tr/AkademikArama/AkademisyenGorevOgrenimBilgileri?islem=direct&amp;authorId=0EE090F9C9EE3D91" TargetMode="External"/><Relationship Id="rId1" Type="http://schemas.openxmlformats.org/officeDocument/2006/relationships/slideLayout" Target="../slideLayouts/slideLayout6.xml"/><Relationship Id="rId6" Type="http://schemas.openxmlformats.org/officeDocument/2006/relationships/hyperlink" Target="http://akademik.yok.gov.tr/AkademikArama/AkademisyenGorevOgrenimBilgileri?islem=direct&amp;authorId=B038C81C0F775E74" TargetMode="External"/><Relationship Id="rId5" Type="http://schemas.openxmlformats.org/officeDocument/2006/relationships/hyperlink" Target="mailto:msimsek@aku.edu.tr" TargetMode="External"/><Relationship Id="rId10" Type="http://schemas.openxmlformats.org/officeDocument/2006/relationships/image" Target="../media/image17.jpeg"/><Relationship Id="rId4" Type="http://schemas.openxmlformats.org/officeDocument/2006/relationships/hyperlink" Target="http://akademik.yok.gov.tr/AkademikArama/AkademisyenGorevOgrenimBilgileri?islem=direct&amp;authorId=F463BF47BADDBF02" TargetMode="External"/><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3" name="Picture 7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5" name="Rectangle 7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TextBox 82">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85" name="Rectangle 84">
            <a:extLst>
              <a:ext uri="{FF2B5EF4-FFF2-40B4-BE49-F238E27FC236}">
                <a16:creationId xmlns:a16="http://schemas.microsoft.com/office/drawing/2014/main" id="{393CD2B5-370C-4E54-BF07-77E46BC7D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521321C5-E7EE-49D4-8BF3-7DD5F4260F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89" name="Picture 88">
            <a:extLst>
              <a:ext uri="{FF2B5EF4-FFF2-40B4-BE49-F238E27FC236}">
                <a16:creationId xmlns:a16="http://schemas.microsoft.com/office/drawing/2014/main" id="{B4F98145-516D-4594-B0F0-0F5C85DAF2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1" name="Rectangle 90">
            <a:extLst>
              <a:ext uri="{FF2B5EF4-FFF2-40B4-BE49-F238E27FC236}">
                <a16:creationId xmlns:a16="http://schemas.microsoft.com/office/drawing/2014/main" id="{249DD94E-466E-443D-84D4-95364BF81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730E5A1-76E1-474B-9303-1A42C5373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25E42092-1184-49FF-8DE1-34B280A4F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508292" y="1892390"/>
            <a:ext cx="4688241" cy="2268559"/>
          </a:xfrm>
        </p:spPr>
        <p:txBody>
          <a:bodyPr vert="horz" lIns="91440" tIns="45720" rIns="91440" bIns="45720" rtlCol="0" anchor="t">
            <a:normAutofit fontScale="90000"/>
          </a:bodyPr>
          <a:lstStyle/>
          <a:p>
            <a:pPr algn="ctr"/>
            <a:r>
              <a:rPr lang="en-US" sz="3900" dirty="0">
                <a:latin typeface="Copperplate" panose="02000504000000020004" pitchFamily="2" charset="0"/>
                <a:cs typeface="Times New Roman" panose="02020603050405020304" pitchFamily="18" charset="0"/>
              </a:rPr>
              <a:t>AFYON KOCATEPE ÜNİVERSİTESİ</a:t>
            </a:r>
            <a:br>
              <a:rPr lang="en-US" sz="3900" dirty="0">
                <a:latin typeface="Copperplate" panose="02000504000000020004" pitchFamily="2" charset="0"/>
                <a:cs typeface="Times New Roman" panose="02020603050405020304" pitchFamily="18" charset="0"/>
              </a:rPr>
            </a:br>
            <a:br>
              <a:rPr lang="en-US" sz="3900" dirty="0">
                <a:latin typeface="Copperplate" panose="02000504000000020004" pitchFamily="2" charset="0"/>
                <a:cs typeface="Times New Roman" panose="02020603050405020304" pitchFamily="18" charset="0"/>
              </a:rPr>
            </a:br>
            <a:r>
              <a:rPr lang="en-US" sz="1600" dirty="0">
                <a:latin typeface="Copperplate" panose="02000504000000020004" pitchFamily="2" charset="0"/>
                <a:cs typeface="Times New Roman" panose="02020603050405020304" pitchFamily="18" charset="0"/>
              </a:rPr>
              <a:t>SİYASET BİLİMİ VE KAMU YÖNETİMİ BÖLÜMÜ</a:t>
            </a:r>
            <a:endParaRPr lang="en-US" sz="3900" dirty="0">
              <a:latin typeface="Copperplate" panose="02000504000000020004" pitchFamily="2" charset="0"/>
              <a:cs typeface="Times New Roman" panose="02020603050405020304" pitchFamily="18" charset="0"/>
            </a:endParaRPr>
          </a:p>
        </p:txBody>
      </p:sp>
      <p:pic>
        <p:nvPicPr>
          <p:cNvPr id="1026" name="Picture 2" descr="Afyon Kocatepe Üniversitesi"/>
          <p:cNvPicPr>
            <a:picLocks noChangeAspect="1" noChangeArrowheads="1"/>
          </p:cNvPicPr>
          <p:nvPr/>
        </p:nvPicPr>
        <p:blipFill rotWithShape="1">
          <a:blip r:embed="rId4">
            <a:extLst>
              <a:ext uri="{28A0092B-C50C-407E-A947-70E740481C1C}">
                <a14:useLocalDpi xmlns:a14="http://schemas.microsoft.com/office/drawing/2010/main" val="0"/>
              </a:ext>
            </a:extLst>
          </a:blip>
          <a:srcRect l="1030" r="2" b="2"/>
          <a:stretch/>
        </p:blipFill>
        <p:spPr bwMode="auto">
          <a:xfrm>
            <a:off x="6879523" y="1476295"/>
            <a:ext cx="3068816" cy="3100748"/>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a16="http://schemas.microsoft.com/office/drawing/2014/main" id="{E30419FB-3F46-4553-9607-D1AA2CAF1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801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400006" y="793828"/>
            <a:ext cx="8534400" cy="969817"/>
          </a:xfrm>
        </p:spPr>
        <p:txBody>
          <a:bodyPr>
            <a:normAutofit/>
          </a:bodyPr>
          <a:lstStyle/>
          <a:p>
            <a:r>
              <a:rPr lang="tr-TR" sz="2800" b="1" dirty="0">
                <a:solidFill>
                  <a:prstClr val="white"/>
                </a:solidFill>
                <a:latin typeface="Times New Roman" panose="02020603050405020304" pitchFamily="18" charset="0"/>
                <a:cs typeface="Times New Roman" panose="02020603050405020304" pitchFamily="18" charset="0"/>
              </a:rPr>
              <a:t>ÖĞRENCİ DEĞİŞİM PROGRAMLARI</a:t>
            </a:r>
            <a:endParaRPr lang="tr-TR" sz="2800" b="1" dirty="0">
              <a:latin typeface="Times New Roman" panose="02020603050405020304" pitchFamily="18" charset="0"/>
              <a:cs typeface="Times New Roman" panose="02020603050405020304" pitchFamily="18" charset="0"/>
            </a:endParaRPr>
          </a:p>
        </p:txBody>
      </p:sp>
      <p:sp>
        <p:nvSpPr>
          <p:cNvPr id="4" name="İçerik Yer Tutucusu 3"/>
          <p:cNvSpPr>
            <a:spLocks noGrp="1"/>
          </p:cNvSpPr>
          <p:nvPr>
            <p:ph idx="1"/>
          </p:nvPr>
        </p:nvSpPr>
        <p:spPr>
          <a:xfrm>
            <a:off x="996217" y="2134724"/>
            <a:ext cx="10087794" cy="3376390"/>
          </a:xfrm>
        </p:spPr>
        <p:txBody>
          <a:bodyPr>
            <a:normAutofit fontScale="85000" lnSpcReduction="20000"/>
          </a:bodyPr>
          <a:lstStyle/>
          <a:p>
            <a:pPr algn="just"/>
            <a:r>
              <a:rPr lang="tr-TR" sz="2400" b="1" dirty="0">
                <a:solidFill>
                  <a:schemeClr val="tx1"/>
                </a:solidFill>
                <a:latin typeface="Times New Roman" panose="02020603050405020304" pitchFamily="18" charset="0"/>
                <a:cs typeface="Times New Roman" panose="02020603050405020304" pitchFamily="18" charset="0"/>
              </a:rPr>
              <a:t>Öğrenci değişim programları ile ilgili tüm bilgilere </a:t>
            </a:r>
            <a:r>
              <a:rPr lang="tr-TR" sz="2400" b="1" dirty="0">
                <a:solidFill>
                  <a:schemeClr val="tx1"/>
                </a:solidFill>
                <a:latin typeface="Times New Roman" panose="02020603050405020304" pitchFamily="18" charset="0"/>
                <a:cs typeface="Times New Roman" panose="02020603050405020304" pitchFamily="18" charset="0"/>
                <a:hlinkClick r:id="rId2"/>
              </a:rPr>
              <a:t>https://uim.aku.edu.tr/</a:t>
            </a:r>
            <a:r>
              <a:rPr lang="tr-TR" sz="2400" b="1" dirty="0">
                <a:solidFill>
                  <a:schemeClr val="tx1"/>
                </a:solidFill>
                <a:latin typeface="Times New Roman" panose="02020603050405020304" pitchFamily="18" charset="0"/>
                <a:cs typeface="Times New Roman" panose="02020603050405020304" pitchFamily="18" charset="0"/>
              </a:rPr>
              <a:t> (Uluslararası İlişkiler Uygulama ve Araştırma Merkezi) adresinden ulaşabilirsiniz.</a:t>
            </a:r>
          </a:p>
          <a:p>
            <a:pPr algn="just"/>
            <a:endParaRPr lang="tr-TR" sz="2400" b="1" dirty="0">
              <a:solidFill>
                <a:schemeClr val="tx1"/>
              </a:solidFill>
              <a:latin typeface="Times New Roman" panose="02020603050405020304" pitchFamily="18" charset="0"/>
              <a:cs typeface="Times New Roman" panose="02020603050405020304" pitchFamily="18" charset="0"/>
            </a:endParaRPr>
          </a:p>
          <a:p>
            <a:pPr algn="just"/>
            <a:r>
              <a:rPr lang="tr-TR" sz="2400" b="1" dirty="0" err="1">
                <a:solidFill>
                  <a:schemeClr val="tx1"/>
                </a:solidFill>
                <a:latin typeface="Times New Roman" panose="02020603050405020304" pitchFamily="18" charset="0"/>
                <a:cs typeface="Times New Roman" panose="02020603050405020304" pitchFamily="18" charset="0"/>
              </a:rPr>
              <a:t>Erasmus</a:t>
            </a:r>
            <a:r>
              <a:rPr lang="tr-TR" sz="2400" b="1" dirty="0">
                <a:solidFill>
                  <a:schemeClr val="tx1"/>
                </a:solidFill>
                <a:latin typeface="Times New Roman" panose="02020603050405020304" pitchFamily="18" charset="0"/>
                <a:cs typeface="Times New Roman" panose="02020603050405020304" pitchFamily="18" charset="0"/>
              </a:rPr>
              <a:t> programı için bölümümüz Doktor Öğretim Üyesi Şahin Eray </a:t>
            </a:r>
            <a:r>
              <a:rPr lang="tr-TR" sz="2400" b="1" dirty="0" err="1">
                <a:solidFill>
                  <a:schemeClr val="tx1"/>
                </a:solidFill>
                <a:latin typeface="Times New Roman" panose="02020603050405020304" pitchFamily="18" charset="0"/>
                <a:cs typeface="Times New Roman" panose="02020603050405020304" pitchFamily="18" charset="0"/>
              </a:rPr>
              <a:t>Kırdım’dan</a:t>
            </a:r>
            <a:r>
              <a:rPr lang="tr-TR" sz="2400" b="1" dirty="0">
                <a:solidFill>
                  <a:schemeClr val="tx1"/>
                </a:solidFill>
                <a:latin typeface="Times New Roman" panose="02020603050405020304" pitchFamily="18" charset="0"/>
                <a:cs typeface="Times New Roman" panose="02020603050405020304" pitchFamily="18" charset="0"/>
              </a:rPr>
              <a:t> </a:t>
            </a:r>
            <a:r>
              <a:rPr lang="tr-TR" sz="2400" b="1" dirty="0">
                <a:solidFill>
                  <a:schemeClr val="tx2">
                    <a:lumMod val="50000"/>
                  </a:schemeClr>
                </a:solidFill>
                <a:latin typeface="Times New Roman" panose="02020603050405020304" pitchFamily="18" charset="0"/>
                <a:cs typeface="Times New Roman" panose="02020603050405020304" pitchFamily="18" charset="0"/>
                <a:hlinkClick r:id="rId3"/>
              </a:rPr>
              <a:t>yekirdim@aku.edu.tr</a:t>
            </a:r>
            <a:r>
              <a:rPr lang="tr-TR" sz="2400" b="1" dirty="0">
                <a:solidFill>
                  <a:schemeClr val="tx2">
                    <a:lumMod val="50000"/>
                  </a:schemeClr>
                </a:solidFill>
                <a:latin typeface="Times New Roman" panose="02020603050405020304" pitchFamily="18" charset="0"/>
                <a:cs typeface="Times New Roman" panose="02020603050405020304" pitchFamily="18" charset="0"/>
              </a:rPr>
              <a:t> </a:t>
            </a:r>
            <a:r>
              <a:rPr lang="tr-TR" sz="2400" b="1" dirty="0">
                <a:solidFill>
                  <a:schemeClr val="tx1"/>
                </a:solidFill>
                <a:latin typeface="Times New Roman" panose="02020603050405020304" pitchFamily="18" charset="0"/>
                <a:cs typeface="Times New Roman" panose="02020603050405020304" pitchFamily="18" charset="0"/>
              </a:rPr>
              <a:t>detaylı bilgi edinebilirsiniz.</a:t>
            </a:r>
          </a:p>
          <a:p>
            <a:pPr algn="just"/>
            <a:endParaRPr lang="tr-TR" sz="2400" b="1" dirty="0">
              <a:latin typeface="Times New Roman" panose="02020603050405020304" pitchFamily="18" charset="0"/>
              <a:cs typeface="Times New Roman" panose="02020603050405020304" pitchFamily="18" charset="0"/>
            </a:endParaRPr>
          </a:p>
          <a:p>
            <a:pPr algn="just"/>
            <a:r>
              <a:rPr lang="tr-TR" sz="2400" b="1" dirty="0">
                <a:solidFill>
                  <a:schemeClr val="tx1"/>
                </a:solidFill>
                <a:latin typeface="Times New Roman" panose="02020603050405020304" pitchFamily="18" charset="0"/>
                <a:cs typeface="Times New Roman" panose="02020603050405020304" pitchFamily="18" charset="0"/>
              </a:rPr>
              <a:t>Farab</a:t>
            </a:r>
            <a:r>
              <a:rPr lang="tr-TR" sz="2400" b="1" dirty="0">
                <a:latin typeface="Times New Roman" panose="02020603050405020304" pitchFamily="18" charset="0"/>
                <a:cs typeface="Times New Roman" panose="02020603050405020304" pitchFamily="18" charset="0"/>
              </a:rPr>
              <a:t>i programı için bölümümüz Araştırma Görevlisi Doktor Mürşide Şimşek’ten </a:t>
            </a:r>
            <a:r>
              <a:rPr lang="tr-TR" sz="2400" b="1" dirty="0">
                <a:latin typeface="Times New Roman" panose="02020603050405020304" pitchFamily="18" charset="0"/>
                <a:cs typeface="Times New Roman" panose="02020603050405020304" pitchFamily="18" charset="0"/>
                <a:hlinkClick r:id="rId4"/>
              </a:rPr>
              <a:t>msimsek@aku.edu.tr</a:t>
            </a:r>
            <a:r>
              <a:rPr lang="tr-TR" sz="2400" b="1" dirty="0">
                <a:latin typeface="Times New Roman" panose="02020603050405020304" pitchFamily="18" charset="0"/>
                <a:cs typeface="Times New Roman" panose="02020603050405020304" pitchFamily="18" charset="0"/>
              </a:rPr>
              <a:t> detaylı bilgi edinebilirsiniz.</a:t>
            </a:r>
            <a:endParaRPr lang="tr-TR"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072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DB217D-6F81-204D-B60D-39322F9D4D8E}"/>
              </a:ext>
            </a:extLst>
          </p:cNvPr>
          <p:cNvSpPr>
            <a:spLocks noGrp="1"/>
          </p:cNvSpPr>
          <p:nvPr>
            <p:ph type="title"/>
          </p:nvPr>
        </p:nvSpPr>
        <p:spPr>
          <a:xfrm>
            <a:off x="2408608" y="846855"/>
            <a:ext cx="7958331" cy="1077229"/>
          </a:xfrm>
        </p:spPr>
        <p:txBody>
          <a:bodyPr>
            <a:normAutofit/>
          </a:bodyPr>
          <a:lstStyle/>
          <a:p>
            <a:pPr algn="l"/>
            <a:r>
              <a:rPr lang="tr-TR" sz="2800" b="1" dirty="0">
                <a:latin typeface="Times New Roman" panose="02020603050405020304" pitchFamily="18" charset="0"/>
                <a:cs typeface="Times New Roman" panose="02020603050405020304" pitchFamily="18" charset="0"/>
              </a:rPr>
              <a:t>Değişim Programlarından Yararlanan Öğrenciler</a:t>
            </a:r>
          </a:p>
        </p:txBody>
      </p:sp>
      <p:sp>
        <p:nvSpPr>
          <p:cNvPr id="3" name="İçerik Yer Tutucusu 2">
            <a:extLst>
              <a:ext uri="{FF2B5EF4-FFF2-40B4-BE49-F238E27FC236}">
                <a16:creationId xmlns:a16="http://schemas.microsoft.com/office/drawing/2014/main" id="{807270E5-3416-5340-B93B-07F2F89EE670}"/>
              </a:ext>
            </a:extLst>
          </p:cNvPr>
          <p:cNvSpPr>
            <a:spLocks noGrp="1"/>
          </p:cNvSpPr>
          <p:nvPr>
            <p:ph idx="1"/>
          </p:nvPr>
        </p:nvSpPr>
        <p:spPr>
          <a:xfrm>
            <a:off x="1597257" y="1694002"/>
            <a:ext cx="8997486" cy="4489083"/>
          </a:xfrm>
        </p:spPr>
        <p:txBody>
          <a:bodyPr/>
          <a:lstStyle/>
          <a:p>
            <a:r>
              <a:rPr lang="tr-TR" b="1" dirty="0" err="1">
                <a:latin typeface="Times New Roman" panose="02020603050405020304" pitchFamily="18" charset="0"/>
                <a:cs typeface="Times New Roman" panose="02020603050405020304" pitchFamily="18" charset="0"/>
              </a:rPr>
              <a:t>Erasmus</a:t>
            </a:r>
            <a:r>
              <a:rPr lang="tr-TR" b="1" dirty="0">
                <a:latin typeface="Times New Roman" panose="02020603050405020304" pitchFamily="18" charset="0"/>
                <a:cs typeface="Times New Roman" panose="02020603050405020304" pitchFamily="18" charset="0"/>
              </a:rPr>
              <a:t>: Program kapsamında 2015-2016 akademik yılında bölümümüzden iki öğrenci Polonya’da; 2016-2017 akademik yılında ise beş öğrenci Polonya ve bir öğrenci Portekiz’de bulunarak eğitim almıştır.  </a:t>
            </a:r>
          </a:p>
          <a:p>
            <a:r>
              <a:rPr lang="tr-TR" b="1" dirty="0">
                <a:latin typeface="Times New Roman" panose="02020603050405020304" pitchFamily="18" charset="0"/>
                <a:cs typeface="Times New Roman" panose="02020603050405020304" pitchFamily="18" charset="0"/>
              </a:rPr>
              <a:t>Farabi: Program kapsamında 2012-2013 akademik yılında bir öğrenci Gazi Üniversitesi’nde; 2013-2014 yılında bir öğrenci Celal Bayar Üniversitesi’nde; 2015-2016 yılında bir öğrenci Trakya Üniversitesi’nde; 2017-2018 yılında bir öğrenci Dokuz Eylül Üniversitesi’nde ve 2018-2019 yılında bir öğrenci Süleyman Demirel Üniversitesi’nde eğitim görme fırsatı bulmuştur. </a:t>
            </a:r>
          </a:p>
        </p:txBody>
      </p:sp>
    </p:spTree>
    <p:extLst>
      <p:ext uri="{BB962C8B-B14F-4D97-AF65-F5344CB8AC3E}">
        <p14:creationId xmlns:p14="http://schemas.microsoft.com/office/powerpoint/2010/main" val="4090921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63585" y="876206"/>
            <a:ext cx="8534400" cy="1260765"/>
          </a:xfrm>
        </p:spPr>
        <p:txBody>
          <a:bodyPr>
            <a:normAutofit/>
          </a:bodyPr>
          <a:lstStyle/>
          <a:p>
            <a:pPr algn="l"/>
            <a:r>
              <a:rPr lang="tr-TR" sz="2800" b="1" dirty="0">
                <a:latin typeface="Times New Roman" panose="02020603050405020304" pitchFamily="18" charset="0"/>
                <a:cs typeface="Times New Roman" panose="02020603050405020304" pitchFamily="18" charset="0"/>
              </a:rPr>
              <a:t>Bölümle İlgili Duyurular</a:t>
            </a:r>
          </a:p>
        </p:txBody>
      </p:sp>
      <p:sp>
        <p:nvSpPr>
          <p:cNvPr id="3" name="İçerik Yer Tutucusu 2"/>
          <p:cNvSpPr>
            <a:spLocks noGrp="1"/>
          </p:cNvSpPr>
          <p:nvPr>
            <p:ph idx="1"/>
          </p:nvPr>
        </p:nvSpPr>
        <p:spPr>
          <a:xfrm>
            <a:off x="1194015" y="2020055"/>
            <a:ext cx="9916110" cy="3979624"/>
          </a:xfrm>
        </p:spPr>
        <p:txBody>
          <a:bodyPr>
            <a:normAutofit lnSpcReduction="10000"/>
          </a:bodyPr>
          <a:lstStyle/>
          <a:p>
            <a:r>
              <a:rPr lang="tr-TR" b="1" dirty="0">
                <a:solidFill>
                  <a:schemeClr val="tx1"/>
                </a:solidFill>
                <a:latin typeface="Times New Roman" panose="02020603050405020304" pitchFamily="18" charset="0"/>
                <a:cs typeface="Times New Roman" panose="02020603050405020304" pitchFamily="18" charset="0"/>
              </a:rPr>
              <a:t>Bölümle ilgili bilgi almak istediğinizde öncelikli olarak bakmanız gereken adresler; </a:t>
            </a:r>
            <a:r>
              <a:rPr lang="tr-TR" b="1" dirty="0">
                <a:solidFill>
                  <a:schemeClr val="tx2">
                    <a:lumMod val="50000"/>
                  </a:schemeClr>
                </a:solidFill>
                <a:latin typeface="Times New Roman" panose="02020603050405020304" pitchFamily="18" charset="0"/>
                <a:cs typeface="Times New Roman" panose="02020603050405020304" pitchFamily="18" charset="0"/>
                <a:hlinkClick r:id="rId2"/>
              </a:rPr>
              <a:t>https://iibf.aku.edu.tr/</a:t>
            </a:r>
            <a:r>
              <a:rPr lang="tr-TR" b="1" dirty="0">
                <a:solidFill>
                  <a:schemeClr val="tx2">
                    <a:lumMod val="50000"/>
                  </a:schemeClr>
                </a:solidFill>
                <a:latin typeface="Times New Roman" panose="02020603050405020304" pitchFamily="18" charset="0"/>
                <a:cs typeface="Times New Roman" panose="02020603050405020304" pitchFamily="18" charset="0"/>
              </a:rPr>
              <a:t> </a:t>
            </a:r>
            <a:r>
              <a:rPr lang="tr-TR" b="1" dirty="0">
                <a:latin typeface="Times New Roman" panose="02020603050405020304" pitchFamily="18" charset="0"/>
                <a:cs typeface="Times New Roman" panose="02020603050405020304" pitchFamily="18" charset="0"/>
              </a:rPr>
              <a:t>ve </a:t>
            </a:r>
            <a:r>
              <a:rPr lang="tr-TR" b="1" dirty="0">
                <a:latin typeface="Times New Roman" panose="02020603050405020304" pitchFamily="18" charset="0"/>
                <a:cs typeface="Times New Roman" panose="02020603050405020304" pitchFamily="18" charset="0"/>
                <a:hlinkClick r:id="rId3"/>
              </a:rPr>
              <a:t>https://sbky.aku.edu.tr</a:t>
            </a:r>
            <a:r>
              <a:rPr lang="tr-TR" b="1" dirty="0">
                <a:latin typeface="Times New Roman" panose="02020603050405020304" pitchFamily="18" charset="0"/>
                <a:cs typeface="Times New Roman" panose="02020603050405020304" pitchFamily="18" charset="0"/>
              </a:rPr>
              <a:t> olmalıdır</a:t>
            </a:r>
            <a:r>
              <a:rPr lang="tr-TR" b="1" dirty="0">
                <a:solidFill>
                  <a:schemeClr val="tx1"/>
                </a:solidFill>
                <a:latin typeface="Times New Roman" panose="02020603050405020304" pitchFamily="18" charset="0"/>
                <a:cs typeface="Times New Roman" panose="02020603050405020304" pitchFamily="18" charset="0"/>
              </a:rPr>
              <a:t>. Bölümümüzün e-posta adresi </a:t>
            </a:r>
            <a:r>
              <a:rPr lang="tr-TR" b="1" dirty="0">
                <a:solidFill>
                  <a:schemeClr val="tx1"/>
                </a:solidFill>
                <a:latin typeface="Times New Roman" panose="02020603050405020304" pitchFamily="18" charset="0"/>
                <a:cs typeface="Times New Roman" panose="02020603050405020304" pitchFamily="18" charset="0"/>
                <a:hlinkClick r:id="rId4"/>
              </a:rPr>
              <a:t>sbky@aku.edu.tr</a:t>
            </a:r>
            <a:r>
              <a:rPr lang="tr-TR" b="1" dirty="0">
                <a:solidFill>
                  <a:schemeClr val="tx1"/>
                </a:solidFill>
                <a:latin typeface="Times New Roman" panose="02020603050405020304" pitchFamily="18" charset="0"/>
                <a:cs typeface="Times New Roman" panose="02020603050405020304" pitchFamily="18" charset="0"/>
              </a:rPr>
              <a:t> </a:t>
            </a:r>
            <a:r>
              <a:rPr lang="tr-TR" b="1" dirty="0" err="1">
                <a:solidFill>
                  <a:schemeClr val="tx1"/>
                </a:solidFill>
                <a:latin typeface="Times New Roman" panose="02020603050405020304" pitchFamily="18" charset="0"/>
                <a:cs typeface="Times New Roman" panose="02020603050405020304" pitchFamily="18" charset="0"/>
              </a:rPr>
              <a:t>dir</a:t>
            </a:r>
            <a:r>
              <a:rPr lang="tr-TR" b="1" dirty="0">
                <a:solidFill>
                  <a:schemeClr val="tx1"/>
                </a:solidFill>
                <a:latin typeface="Times New Roman" panose="02020603050405020304" pitchFamily="18" charset="0"/>
                <a:cs typeface="Times New Roman" panose="02020603050405020304" pitchFamily="18" charset="0"/>
              </a:rPr>
              <a:t>. </a:t>
            </a:r>
          </a:p>
          <a:p>
            <a:pPr marL="0" indent="0">
              <a:buNone/>
            </a:pPr>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Bu adreslerden bölümle ilgili duyurulara, ders programınıza, sınav takviminize, öğretim üyelerinin iletişim bilgilerine vb. ulaşmanız mümkündür.</a:t>
            </a:r>
          </a:p>
          <a:p>
            <a:pPr marL="0" indent="0">
              <a:buNone/>
            </a:pPr>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Bu adreslere ek olarak 1. katta bulunan bölüm panosundan güncel duyuruları takip edebilirsiniz.</a:t>
            </a:r>
          </a:p>
        </p:txBody>
      </p:sp>
    </p:spTree>
    <p:extLst>
      <p:ext uri="{BB962C8B-B14F-4D97-AF65-F5344CB8AC3E}">
        <p14:creationId xmlns:p14="http://schemas.microsoft.com/office/powerpoint/2010/main" val="2164134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07524" y="1421496"/>
            <a:ext cx="9560011" cy="4620958"/>
          </a:xfrm>
        </p:spPr>
        <p:txBody>
          <a:bodyPr>
            <a:normAutofit/>
          </a:bodyPr>
          <a:lstStyle/>
          <a:p>
            <a:pPr lvl="0" algn="l">
              <a:spcBef>
                <a:spcPct val="20000"/>
              </a:spcBef>
              <a:spcAft>
                <a:spcPts val="600"/>
              </a:spcAft>
            </a:pPr>
            <a:r>
              <a:rPr lang="tr-TR" sz="2800" b="1" dirty="0">
                <a:solidFill>
                  <a:prstClr val="white"/>
                </a:solidFill>
                <a:latin typeface="Times New Roman" panose="02020603050405020304" pitchFamily="18" charset="0"/>
                <a:ea typeface="+mn-ea"/>
                <a:cs typeface="Times New Roman" panose="02020603050405020304" pitchFamily="18" charset="0"/>
              </a:rPr>
              <a:t>Siyaset Bilimi ve Kamu Yönetimi Bölümü’nden</a:t>
            </a:r>
            <a:r>
              <a:rPr lang="tr-TR" sz="2800" b="1" cap="none" dirty="0">
                <a:ln>
                  <a:noFill/>
                </a:ln>
                <a:solidFill>
                  <a:prstClr val="white"/>
                </a:solidFill>
                <a:latin typeface="Times New Roman" panose="02020603050405020304" pitchFamily="18" charset="0"/>
                <a:ea typeface="+mn-ea"/>
                <a:cs typeface="Times New Roman" panose="02020603050405020304" pitchFamily="18" charset="0"/>
              </a:rPr>
              <a:t> </a:t>
            </a:r>
            <a:br>
              <a:rPr lang="tr-TR" sz="2800" b="1" cap="none" dirty="0">
                <a:ln>
                  <a:noFill/>
                </a:ln>
                <a:solidFill>
                  <a:prstClr val="white"/>
                </a:solidFill>
                <a:latin typeface="Times New Roman" panose="02020603050405020304" pitchFamily="18" charset="0"/>
                <a:ea typeface="+mn-ea"/>
                <a:cs typeface="Times New Roman" panose="02020603050405020304" pitchFamily="18" charset="0"/>
              </a:rPr>
            </a:br>
            <a:r>
              <a:rPr lang="tr-TR" sz="2800" b="1" cap="none" dirty="0">
                <a:ln>
                  <a:noFill/>
                </a:ln>
                <a:solidFill>
                  <a:prstClr val="white"/>
                </a:solidFill>
                <a:latin typeface="Times New Roman" panose="02020603050405020304" pitchFamily="18" charset="0"/>
                <a:ea typeface="+mn-ea"/>
                <a:cs typeface="Times New Roman" panose="02020603050405020304" pitchFamily="18" charset="0"/>
              </a:rPr>
              <a:t>Mezun Olduktan Sonra;</a:t>
            </a:r>
            <a:br>
              <a:rPr lang="tr-TR" sz="2800" b="1" cap="none" dirty="0">
                <a:ln>
                  <a:noFill/>
                </a:ln>
                <a:solidFill>
                  <a:prstClr val="white"/>
                </a:solidFill>
                <a:latin typeface="Times New Roman" panose="02020603050405020304" pitchFamily="18" charset="0"/>
                <a:ea typeface="+mn-ea"/>
                <a:cs typeface="Times New Roman" panose="02020603050405020304" pitchFamily="18" charset="0"/>
              </a:rPr>
            </a:br>
            <a:br>
              <a:rPr lang="tr-TR" sz="2800" b="1" cap="none" dirty="0">
                <a:ln>
                  <a:noFill/>
                </a:ln>
                <a:solidFill>
                  <a:prstClr val="white"/>
                </a:solidFill>
                <a:latin typeface="Times New Roman" panose="02020603050405020304" pitchFamily="18" charset="0"/>
                <a:ea typeface="+mn-ea"/>
                <a:cs typeface="Times New Roman" panose="02020603050405020304" pitchFamily="18" charset="0"/>
              </a:rPr>
            </a:br>
            <a:r>
              <a:rPr lang="tr-TR" sz="2000" b="1" cap="none" dirty="0">
                <a:ln>
                  <a:noFill/>
                </a:ln>
                <a:solidFill>
                  <a:prstClr val="white"/>
                </a:solidFill>
                <a:latin typeface="Times New Roman" panose="02020603050405020304" pitchFamily="18" charset="0"/>
                <a:ea typeface="+mn-ea"/>
                <a:cs typeface="Times New Roman" panose="02020603050405020304" pitchFamily="18" charset="0"/>
              </a:rPr>
              <a:t>Akademik kariyer hedefleyip akademisyen olabilir,</a:t>
            </a:r>
            <a:br>
              <a:rPr lang="tr-TR" sz="2000" b="1" cap="none" dirty="0">
                <a:ln>
                  <a:noFill/>
                </a:ln>
                <a:solidFill>
                  <a:prstClr val="white"/>
                </a:solidFill>
                <a:latin typeface="Times New Roman" panose="02020603050405020304" pitchFamily="18" charset="0"/>
                <a:ea typeface="+mn-ea"/>
                <a:cs typeface="Times New Roman" panose="02020603050405020304" pitchFamily="18" charset="0"/>
              </a:rPr>
            </a:br>
            <a:br>
              <a:rPr lang="tr-TR" sz="2000" b="1" cap="none" dirty="0">
                <a:ln>
                  <a:noFill/>
                </a:ln>
                <a:solidFill>
                  <a:prstClr val="white"/>
                </a:solidFill>
                <a:latin typeface="Times New Roman" panose="02020603050405020304" pitchFamily="18" charset="0"/>
                <a:ea typeface="+mn-ea"/>
                <a:cs typeface="Times New Roman" panose="02020603050405020304" pitchFamily="18" charset="0"/>
              </a:rPr>
            </a:br>
            <a:br>
              <a:rPr lang="tr-TR" sz="2000" b="1" cap="none" dirty="0">
                <a:ln>
                  <a:noFill/>
                </a:ln>
                <a:solidFill>
                  <a:prstClr val="white"/>
                </a:solidFill>
                <a:latin typeface="Times New Roman" panose="02020603050405020304" pitchFamily="18" charset="0"/>
                <a:ea typeface="+mn-ea"/>
                <a:cs typeface="Times New Roman" panose="02020603050405020304" pitchFamily="18" charset="0"/>
              </a:rPr>
            </a:br>
            <a:r>
              <a:rPr lang="tr-TR" sz="2000" b="1" cap="none" dirty="0">
                <a:ln>
                  <a:noFill/>
                </a:ln>
                <a:solidFill>
                  <a:prstClr val="white"/>
                </a:solidFill>
                <a:latin typeface="Times New Roman" panose="02020603050405020304" pitchFamily="18" charset="0"/>
                <a:ea typeface="+mn-ea"/>
                <a:cs typeface="Times New Roman" panose="02020603050405020304" pitchFamily="18" charset="0"/>
              </a:rPr>
              <a:t>KPSS, Kaymakamlık, </a:t>
            </a:r>
            <a:r>
              <a:rPr lang="tr-TR" sz="2000" b="1" dirty="0">
                <a:solidFill>
                  <a:prstClr val="white"/>
                </a:solidFill>
                <a:latin typeface="Times New Roman" panose="02020603050405020304" pitchFamily="18" charset="0"/>
                <a:ea typeface="+mn-ea"/>
                <a:cs typeface="Times New Roman" panose="02020603050405020304" pitchFamily="18" charset="0"/>
              </a:rPr>
              <a:t>İdari Hakimlik </a:t>
            </a:r>
            <a:r>
              <a:rPr lang="tr-TR" sz="2000" b="1" cap="none" dirty="0">
                <a:ln>
                  <a:noFill/>
                </a:ln>
                <a:solidFill>
                  <a:prstClr val="white"/>
                </a:solidFill>
                <a:latin typeface="Times New Roman" panose="02020603050405020304" pitchFamily="18" charset="0"/>
                <a:ea typeface="+mn-ea"/>
                <a:cs typeface="Times New Roman" panose="02020603050405020304" pitchFamily="18" charset="0"/>
              </a:rPr>
              <a:t>vb. gibi sınavlara girip devlet kurumlarında memur ya da uzman olarak çalışabilir,</a:t>
            </a:r>
            <a:br>
              <a:rPr lang="tr-TR" sz="2000" b="1" cap="none" dirty="0">
                <a:ln>
                  <a:noFill/>
                </a:ln>
                <a:solidFill>
                  <a:prstClr val="white"/>
                </a:solidFill>
                <a:latin typeface="Times New Roman" panose="02020603050405020304" pitchFamily="18" charset="0"/>
                <a:ea typeface="+mn-ea"/>
                <a:cs typeface="Times New Roman" panose="02020603050405020304" pitchFamily="18" charset="0"/>
              </a:rPr>
            </a:br>
            <a:br>
              <a:rPr lang="tr-TR" sz="2000" b="1" cap="none" dirty="0">
                <a:ln>
                  <a:noFill/>
                </a:ln>
                <a:solidFill>
                  <a:prstClr val="white"/>
                </a:solidFill>
                <a:latin typeface="Times New Roman" panose="02020603050405020304" pitchFamily="18" charset="0"/>
                <a:ea typeface="+mn-ea"/>
                <a:cs typeface="Times New Roman" panose="02020603050405020304" pitchFamily="18" charset="0"/>
              </a:rPr>
            </a:br>
            <a:br>
              <a:rPr lang="tr-TR" sz="2000" b="1" cap="none" dirty="0">
                <a:ln>
                  <a:noFill/>
                </a:ln>
                <a:solidFill>
                  <a:prstClr val="white"/>
                </a:solidFill>
                <a:latin typeface="Times New Roman" panose="02020603050405020304" pitchFamily="18" charset="0"/>
                <a:ea typeface="+mn-ea"/>
                <a:cs typeface="Times New Roman" panose="02020603050405020304" pitchFamily="18" charset="0"/>
              </a:rPr>
            </a:br>
            <a:r>
              <a:rPr lang="tr-TR" sz="2000" b="1" cap="none" dirty="0">
                <a:ln>
                  <a:noFill/>
                </a:ln>
                <a:solidFill>
                  <a:prstClr val="white"/>
                </a:solidFill>
                <a:latin typeface="Times New Roman" panose="02020603050405020304" pitchFamily="18" charset="0"/>
                <a:ea typeface="+mn-ea"/>
                <a:cs typeface="Times New Roman" panose="02020603050405020304" pitchFamily="18" charset="0"/>
              </a:rPr>
              <a:t>Ö</a:t>
            </a:r>
            <a:r>
              <a:rPr lang="tr-TR" sz="2000" b="1" dirty="0">
                <a:latin typeface="Times New Roman" panose="02020603050405020304" pitchFamily="18" charset="0"/>
                <a:cs typeface="Times New Roman" panose="02020603050405020304" pitchFamily="18" charset="0"/>
              </a:rPr>
              <a:t>zel sektörde ve üçüncü sektör kuruluşlarında (vakıflar, dernekler, kooperatifler </a:t>
            </a:r>
            <a:br>
              <a:rPr lang="tr-TR" sz="2000" b="1" dirty="0">
                <a:latin typeface="Times New Roman" panose="02020603050405020304" pitchFamily="18" charset="0"/>
                <a:cs typeface="Times New Roman" panose="02020603050405020304" pitchFamily="18" charset="0"/>
              </a:rPr>
            </a:br>
            <a:r>
              <a:rPr lang="tr-TR" sz="2000" b="1" dirty="0">
                <a:latin typeface="Times New Roman" panose="02020603050405020304" pitchFamily="18" charset="0"/>
                <a:cs typeface="Times New Roman" panose="02020603050405020304" pitchFamily="18" charset="0"/>
              </a:rPr>
              <a:t>vb.) yönetici ve diğer statülerde görev alabilirsiniz.</a:t>
            </a:r>
          </a:p>
        </p:txBody>
      </p:sp>
    </p:spTree>
    <p:extLst>
      <p:ext uri="{BB962C8B-B14F-4D97-AF65-F5344CB8AC3E}">
        <p14:creationId xmlns:p14="http://schemas.microsoft.com/office/powerpoint/2010/main" val="3631533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25369" y="699654"/>
            <a:ext cx="8534400" cy="872836"/>
          </a:xfrm>
        </p:spPr>
        <p:txBody>
          <a:bodyPr>
            <a:normAutofit/>
          </a:bodyPr>
          <a:lstStyle/>
          <a:p>
            <a:pPr algn="l"/>
            <a:r>
              <a:rPr lang="tr-TR" sz="2800" b="1" dirty="0">
                <a:latin typeface="Times New Roman" panose="02020603050405020304" pitchFamily="18" charset="0"/>
                <a:cs typeface="Times New Roman" panose="02020603050405020304" pitchFamily="18" charset="0"/>
              </a:rPr>
              <a:t>DERSLERLE İLGİLİ KAYNAK KİTAPLARA ERİŞİM</a:t>
            </a:r>
          </a:p>
        </p:txBody>
      </p:sp>
      <p:sp>
        <p:nvSpPr>
          <p:cNvPr id="3" name="İçerik Yer Tutucusu 2"/>
          <p:cNvSpPr>
            <a:spLocks noGrp="1"/>
          </p:cNvSpPr>
          <p:nvPr>
            <p:ph idx="1"/>
          </p:nvPr>
        </p:nvSpPr>
        <p:spPr>
          <a:xfrm>
            <a:off x="1017844" y="1572490"/>
            <a:ext cx="10537970" cy="5029201"/>
          </a:xfrm>
        </p:spPr>
        <p:txBody>
          <a:bodyPr/>
          <a:lstStyle/>
          <a:p>
            <a:r>
              <a:rPr lang="tr-TR" b="1" dirty="0">
                <a:solidFill>
                  <a:schemeClr val="tx1"/>
                </a:solidFill>
                <a:latin typeface="Times New Roman" panose="02020603050405020304" pitchFamily="18" charset="0"/>
                <a:cs typeface="Times New Roman" panose="02020603050405020304" pitchFamily="18" charset="0"/>
              </a:rPr>
              <a:t>Derslerinize giren öğretim üyelerimiz kendi derslerinde not tutturabilir, önceden hazırlanmış bir notu fotokopi olarak dağıtabilir ya da dersi kitap üzerinden işleyerek bu kitabı temin etmenizi isteyebilir. </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Kitap temin etmeniz gereken bir durumda üniversitenin karşısında bulunan Kocatepe Camii’nin yanında yer alan kitap satış ofisinden </a:t>
            </a:r>
            <a:r>
              <a:rPr lang="tr-TR" b="1" dirty="0">
                <a:latin typeface="Times New Roman" panose="02020603050405020304" pitchFamily="18" charset="0"/>
                <a:cs typeface="Times New Roman" panose="02020603050405020304" pitchFamily="18" charset="0"/>
              </a:rPr>
              <a:t>kitapların çoğuna</a:t>
            </a:r>
            <a:r>
              <a:rPr lang="tr-TR" b="1" dirty="0">
                <a:solidFill>
                  <a:schemeClr val="tx1"/>
                </a:solidFill>
                <a:latin typeface="Times New Roman" panose="02020603050405020304" pitchFamily="18" charset="0"/>
                <a:cs typeface="Times New Roman" panose="02020603050405020304" pitchFamily="18" charset="0"/>
              </a:rPr>
              <a:t> ulaşmanız mümkündür.</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Buna ek olarak; istenilen kitap kütüphanemizde mevcut ise öğrenci kartınızla bu kitabı ödünç alabilirsiniz.</a:t>
            </a:r>
          </a:p>
        </p:txBody>
      </p:sp>
    </p:spTree>
    <p:extLst>
      <p:ext uri="{BB962C8B-B14F-4D97-AF65-F5344CB8AC3E}">
        <p14:creationId xmlns:p14="http://schemas.microsoft.com/office/powerpoint/2010/main" val="514920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00655" y="732793"/>
            <a:ext cx="8534400" cy="803563"/>
          </a:xfrm>
        </p:spPr>
        <p:txBody>
          <a:bodyPr>
            <a:normAutofit/>
          </a:bodyPr>
          <a:lstStyle/>
          <a:p>
            <a:pPr algn="l"/>
            <a:r>
              <a:rPr lang="tr-TR" sz="2800" b="1" dirty="0">
                <a:latin typeface="Times New Roman" panose="02020603050405020304" pitchFamily="18" charset="0"/>
                <a:cs typeface="Times New Roman" panose="02020603050405020304" pitchFamily="18" charset="0"/>
              </a:rPr>
              <a:t>UZAKTAN EĞİTİM SİSTEMİ</a:t>
            </a:r>
          </a:p>
        </p:txBody>
      </p:sp>
      <p:sp>
        <p:nvSpPr>
          <p:cNvPr id="3" name="İçerik Yer Tutucusu 2"/>
          <p:cNvSpPr>
            <a:spLocks noGrp="1"/>
          </p:cNvSpPr>
          <p:nvPr>
            <p:ph idx="1"/>
          </p:nvPr>
        </p:nvSpPr>
        <p:spPr>
          <a:xfrm>
            <a:off x="968418" y="1023364"/>
            <a:ext cx="10473940" cy="5501004"/>
          </a:xfrm>
        </p:spPr>
        <p:txBody>
          <a:bodyPr>
            <a:noAutofit/>
          </a:bodyPr>
          <a:lstStyle/>
          <a:p>
            <a:r>
              <a:rPr lang="tr-TR" sz="1800" b="1" dirty="0">
                <a:solidFill>
                  <a:schemeClr val="tx1"/>
                </a:solidFill>
                <a:latin typeface="Times New Roman" panose="02020603050405020304" pitchFamily="18" charset="0"/>
                <a:cs typeface="Times New Roman" panose="02020603050405020304" pitchFamily="18" charset="0"/>
              </a:rPr>
              <a:t>Ders programınızda yer alan sarı ile boyanmış kutucuklardaki dersler uzaktan (online) yürütülen derslerdir.</a:t>
            </a:r>
          </a:p>
          <a:p>
            <a:r>
              <a:rPr lang="tr-TR" sz="1800" b="1" dirty="0">
                <a:solidFill>
                  <a:schemeClr val="tx1"/>
                </a:solidFill>
                <a:latin typeface="Times New Roman" panose="02020603050405020304" pitchFamily="18" charset="0"/>
                <a:cs typeface="Times New Roman" panose="02020603050405020304" pitchFamily="18" charset="0"/>
              </a:rPr>
              <a:t>Uzaktan eğitim sistemi hakkında tüm bilgilere Uzaktan Eğitim Uygulama ve Araştırma Merkezi(AKUZEM) </a:t>
            </a:r>
            <a:r>
              <a:rPr lang="tr-TR" sz="1800" b="1" dirty="0">
                <a:solidFill>
                  <a:schemeClr val="bg1"/>
                </a:solidFill>
                <a:latin typeface="Times New Roman" panose="02020603050405020304" pitchFamily="18" charset="0"/>
                <a:cs typeface="Times New Roman" panose="02020603050405020304" pitchFamily="18" charset="0"/>
                <a:hlinkClick r:id="rId2"/>
              </a:rPr>
              <a:t>https://akuzem.aku.edu.tr/</a:t>
            </a:r>
            <a:r>
              <a:rPr lang="tr-TR" sz="1800" b="1" dirty="0">
                <a:solidFill>
                  <a:schemeClr val="bg1"/>
                </a:solidFill>
                <a:latin typeface="Times New Roman" panose="02020603050405020304" pitchFamily="18" charset="0"/>
                <a:cs typeface="Times New Roman" panose="02020603050405020304" pitchFamily="18" charset="0"/>
              </a:rPr>
              <a:t> </a:t>
            </a:r>
            <a:r>
              <a:rPr lang="tr-TR" sz="1800" b="1" dirty="0">
                <a:solidFill>
                  <a:schemeClr val="tx1"/>
                </a:solidFill>
                <a:latin typeface="Times New Roman" panose="02020603050405020304" pitchFamily="18" charset="0"/>
                <a:cs typeface="Times New Roman" panose="02020603050405020304" pitchFamily="18" charset="0"/>
              </a:rPr>
              <a:t> sayfasından ulaşabilirsiniz.</a:t>
            </a:r>
          </a:p>
          <a:p>
            <a:r>
              <a:rPr lang="tr-TR" sz="1800" b="1" dirty="0">
                <a:solidFill>
                  <a:schemeClr val="tx1"/>
                </a:solidFill>
                <a:latin typeface="Times New Roman" panose="02020603050405020304" pitchFamily="18" charset="0"/>
                <a:cs typeface="Times New Roman" panose="02020603050405020304" pitchFamily="18" charset="0"/>
              </a:rPr>
              <a:t>Bu derslere erişiminiz </a:t>
            </a:r>
            <a:r>
              <a:rPr lang="tr-TR" sz="1800" b="1" dirty="0">
                <a:solidFill>
                  <a:schemeClr val="bg1"/>
                </a:solidFill>
                <a:latin typeface="Times New Roman" panose="02020603050405020304" pitchFamily="18" charset="0"/>
                <a:cs typeface="Times New Roman" panose="02020603050405020304" pitchFamily="18" charset="0"/>
                <a:hlinkClick r:id="rId3"/>
              </a:rPr>
              <a:t>https://ues.aku.edu.tr/Account/LoginBefore</a:t>
            </a:r>
            <a:r>
              <a:rPr lang="tr-TR" sz="1800" b="1" dirty="0">
                <a:solidFill>
                  <a:schemeClr val="tx1"/>
                </a:solidFill>
                <a:latin typeface="Times New Roman" panose="02020603050405020304" pitchFamily="18" charset="0"/>
                <a:cs typeface="Times New Roman" panose="02020603050405020304" pitchFamily="18" charset="0"/>
              </a:rPr>
              <a:t> bağlantı adresinden sağlanmaktadır. Öğrenci numaranız ve şifreniz ile sisteme giriş yapabilirsiniz.</a:t>
            </a:r>
          </a:p>
          <a:p>
            <a:r>
              <a:rPr lang="tr-TR" sz="1800" b="1" dirty="0">
                <a:solidFill>
                  <a:schemeClr val="tx1"/>
                </a:solidFill>
                <a:latin typeface="Times New Roman" panose="02020603050405020304" pitchFamily="18" charset="0"/>
                <a:cs typeface="Times New Roman" panose="02020603050405020304" pitchFamily="18" charset="0"/>
              </a:rPr>
              <a:t>Uzaktan eğitim sisteminin kullanımına dair detaylı bilgilere </a:t>
            </a:r>
            <a:r>
              <a:rPr lang="tr-TR" sz="1800" b="1" dirty="0">
                <a:solidFill>
                  <a:schemeClr val="bg1"/>
                </a:solidFill>
                <a:latin typeface="Times New Roman" panose="02020603050405020304" pitchFamily="18" charset="0"/>
                <a:cs typeface="Times New Roman" panose="02020603050405020304" pitchFamily="18" charset="0"/>
                <a:hlinkClick r:id="rId4"/>
              </a:rPr>
              <a:t>https://akuzem.aku.edu.tr/wp-content/uploads/sites/34/2020/11/ALMS_Kullanici_Kilavuzu.pdf</a:t>
            </a:r>
            <a:r>
              <a:rPr lang="tr-TR" sz="1800" b="1" dirty="0">
                <a:latin typeface="Times New Roman" panose="02020603050405020304" pitchFamily="18" charset="0"/>
                <a:cs typeface="Times New Roman" panose="02020603050405020304" pitchFamily="18" charset="0"/>
              </a:rPr>
              <a:t> </a:t>
            </a:r>
            <a:r>
              <a:rPr lang="tr-TR" sz="1800" b="1" dirty="0">
                <a:solidFill>
                  <a:schemeClr val="tx1"/>
                </a:solidFill>
                <a:latin typeface="Times New Roman" panose="02020603050405020304" pitchFamily="18" charset="0"/>
                <a:cs typeface="Times New Roman" panose="02020603050405020304" pitchFamily="18" charset="0"/>
              </a:rPr>
              <a:t>bağlantı adresinden ulaşabilirsiniz.</a:t>
            </a:r>
          </a:p>
        </p:txBody>
      </p:sp>
    </p:spTree>
    <p:extLst>
      <p:ext uri="{BB962C8B-B14F-4D97-AF65-F5344CB8AC3E}">
        <p14:creationId xmlns:p14="http://schemas.microsoft.com/office/powerpoint/2010/main" val="1199488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26514" y="916273"/>
            <a:ext cx="8534400" cy="692727"/>
          </a:xfrm>
        </p:spPr>
        <p:txBody>
          <a:bodyPr>
            <a:noAutofit/>
          </a:bodyPr>
          <a:lstStyle/>
          <a:p>
            <a:pPr algn="l"/>
            <a:r>
              <a:rPr lang="tr-TR" sz="2400" b="1" dirty="0">
                <a:latin typeface="Times New Roman" panose="02020603050405020304" pitchFamily="18" charset="0"/>
                <a:cs typeface="Times New Roman" panose="02020603050405020304" pitchFamily="18" charset="0"/>
              </a:rPr>
              <a:t>UZAKTAN EĞİTİM SİSTEMİNE İLİŞKİN KAVRAMLAR</a:t>
            </a:r>
          </a:p>
        </p:txBody>
      </p:sp>
      <p:sp>
        <p:nvSpPr>
          <p:cNvPr id="3" name="İçerik Yer Tutucusu 2"/>
          <p:cNvSpPr>
            <a:spLocks noGrp="1"/>
          </p:cNvSpPr>
          <p:nvPr>
            <p:ph idx="1"/>
          </p:nvPr>
        </p:nvSpPr>
        <p:spPr>
          <a:xfrm>
            <a:off x="993130" y="1777874"/>
            <a:ext cx="10454843" cy="4558146"/>
          </a:xfrm>
        </p:spPr>
        <p:txBody>
          <a:bodyPr>
            <a:normAutofit/>
          </a:bodyPr>
          <a:lstStyle/>
          <a:p>
            <a:r>
              <a:rPr lang="tr-TR" b="1" dirty="0">
                <a:solidFill>
                  <a:schemeClr val="tx1"/>
                </a:solidFill>
                <a:latin typeface="Times New Roman" panose="02020603050405020304" pitchFamily="18" charset="0"/>
                <a:cs typeface="Times New Roman" panose="02020603050405020304" pitchFamily="18" charset="0"/>
              </a:rPr>
              <a:t>Canlı ders : İnternet ortamında oluşturulan sınıflarda verilen derslerdir. Öğretmen ve öğrenciler ileri düzey bir web yazılımı ile bir arada ders yaparlar.</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Forum : Canlı yapılan dersin yorum kısmını ifade etmektedir. İletişim kurulması ve devamsızlığa ilişkin takip buradan yapılır.</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latin typeface="Times New Roman" panose="02020603050405020304" pitchFamily="18" charset="0"/>
                <a:cs typeface="Times New Roman" panose="02020603050405020304" pitchFamily="18" charset="0"/>
              </a:rPr>
              <a:t>Özetle</a:t>
            </a:r>
            <a:r>
              <a:rPr lang="tr-TR" b="1" dirty="0">
                <a:solidFill>
                  <a:schemeClr val="tx1"/>
                </a:solidFill>
                <a:latin typeface="Times New Roman" panose="02020603050405020304" pitchFamily="18" charset="0"/>
                <a:cs typeface="Times New Roman" panose="02020603050405020304" pitchFamily="18" charset="0"/>
              </a:rPr>
              <a:t>, ders programlarında canlı ders ve foruma yer verilmişse bu zaman dilimi uzaktan (online) yürütülmeyi ifade eder.</a:t>
            </a:r>
          </a:p>
        </p:txBody>
      </p:sp>
    </p:spTree>
    <p:extLst>
      <p:ext uri="{BB962C8B-B14F-4D97-AF65-F5344CB8AC3E}">
        <p14:creationId xmlns:p14="http://schemas.microsoft.com/office/powerpoint/2010/main" val="78975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89534" y="847392"/>
            <a:ext cx="8534400" cy="872836"/>
          </a:xfrm>
        </p:spPr>
        <p:txBody>
          <a:bodyPr>
            <a:normAutofit/>
          </a:bodyPr>
          <a:lstStyle/>
          <a:p>
            <a:pPr algn="l"/>
            <a:r>
              <a:rPr lang="tr-TR" sz="2600" b="1" dirty="0">
                <a:latin typeface="Times New Roman" panose="02020603050405020304" pitchFamily="18" charset="0"/>
                <a:cs typeface="Times New Roman" panose="02020603050405020304" pitchFamily="18" charset="0"/>
              </a:rPr>
              <a:t>DERS GEÇME VE BAŞARI SİSTEMİ</a:t>
            </a:r>
          </a:p>
        </p:txBody>
      </p:sp>
      <p:sp>
        <p:nvSpPr>
          <p:cNvPr id="3" name="İçerik Yer Tutucusu 2"/>
          <p:cNvSpPr>
            <a:spLocks noGrp="1"/>
          </p:cNvSpPr>
          <p:nvPr>
            <p:ph idx="1"/>
          </p:nvPr>
        </p:nvSpPr>
        <p:spPr>
          <a:xfrm>
            <a:off x="1408531" y="2287158"/>
            <a:ext cx="10496406" cy="5375564"/>
          </a:xfrm>
        </p:spPr>
        <p:txBody>
          <a:bodyPr/>
          <a:lstStyle/>
          <a:p>
            <a:r>
              <a:rPr lang="tr-TR" b="1" dirty="0">
                <a:solidFill>
                  <a:schemeClr val="tx1"/>
                </a:solidFill>
                <a:latin typeface="Times New Roman" panose="02020603050405020304" pitchFamily="18" charset="0"/>
                <a:cs typeface="Times New Roman" panose="02020603050405020304" pitchFamily="18" charset="0"/>
              </a:rPr>
              <a:t>Tüm sınavlar 100 puan üzerinden değerlendirilir.</a:t>
            </a:r>
          </a:p>
          <a:p>
            <a:r>
              <a:rPr lang="tr-TR" b="1" dirty="0">
                <a:solidFill>
                  <a:schemeClr val="tx1"/>
                </a:solidFill>
                <a:latin typeface="Times New Roman" panose="02020603050405020304" pitchFamily="18" charset="0"/>
                <a:cs typeface="Times New Roman" panose="02020603050405020304" pitchFamily="18" charset="0"/>
              </a:rPr>
              <a:t>Öğrencinin alacağı başarı notu dersi veren öğretim elemanı veya ilgili sınıf koordinatörü tarafından belirlenir ve harf notu olarak takdir edilir.</a:t>
            </a:r>
          </a:p>
          <a:p>
            <a:endParaRPr lang="tr-TR" b="1" dirty="0">
              <a:solidFill>
                <a:schemeClr val="tx1"/>
              </a:solidFill>
            </a:endParaRPr>
          </a:p>
          <a:p>
            <a:endParaRPr lang="tr-TR" b="1" dirty="0">
              <a:solidFill>
                <a:schemeClr val="tx1"/>
              </a:solidFill>
            </a:endParaRPr>
          </a:p>
          <a:p>
            <a:endParaRPr lang="tr-TR" b="1" dirty="0">
              <a:solidFill>
                <a:schemeClr val="tx1"/>
              </a:solidFill>
            </a:endParaRPr>
          </a:p>
          <a:p>
            <a:endParaRPr lang="tr-TR" b="1" dirty="0">
              <a:solidFill>
                <a:schemeClr val="tx1"/>
              </a:solidFill>
            </a:endParaRPr>
          </a:p>
          <a:p>
            <a:endParaRPr lang="tr-TR" b="1" dirty="0">
              <a:solidFill>
                <a:schemeClr val="tx1"/>
              </a:solidFill>
            </a:endParaRPr>
          </a:p>
          <a:p>
            <a:endParaRPr lang="tr-TR" b="1" dirty="0">
              <a:solidFill>
                <a:schemeClr val="tx1"/>
              </a:solidFill>
            </a:endParaRPr>
          </a:p>
          <a:p>
            <a:endParaRPr lang="tr-TR" b="1" dirty="0">
              <a:solidFill>
                <a:schemeClr val="tx1"/>
              </a:solidFill>
            </a:endParaRPr>
          </a:p>
          <a:p>
            <a:endParaRPr lang="tr-TR" b="1" dirty="0">
              <a:solidFill>
                <a:schemeClr val="tx1"/>
              </a:solidFill>
            </a:endParaRPr>
          </a:p>
          <a:p>
            <a:endParaRPr lang="tr-TR" b="1" dirty="0">
              <a:solidFill>
                <a:schemeClr val="tx1"/>
              </a:solidFill>
            </a:endParaRPr>
          </a:p>
        </p:txBody>
      </p:sp>
      <p:pic>
        <p:nvPicPr>
          <p:cNvPr id="4" name="Resim 3"/>
          <p:cNvPicPr>
            <a:picLocks noChangeAspect="1"/>
          </p:cNvPicPr>
          <p:nvPr/>
        </p:nvPicPr>
        <p:blipFill>
          <a:blip r:embed="rId2"/>
          <a:stretch>
            <a:fillRect/>
          </a:stretch>
        </p:blipFill>
        <p:spPr>
          <a:xfrm>
            <a:off x="2117686" y="3421019"/>
            <a:ext cx="7199309" cy="3107841"/>
          </a:xfrm>
          <a:prstGeom prst="rect">
            <a:avLst/>
          </a:prstGeom>
        </p:spPr>
      </p:pic>
    </p:spTree>
    <p:extLst>
      <p:ext uri="{BB962C8B-B14F-4D97-AF65-F5344CB8AC3E}">
        <p14:creationId xmlns:p14="http://schemas.microsoft.com/office/powerpoint/2010/main" val="1652786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0703" y="747024"/>
            <a:ext cx="8534400" cy="748144"/>
          </a:xfrm>
        </p:spPr>
        <p:txBody>
          <a:bodyPr>
            <a:normAutofit/>
          </a:bodyPr>
          <a:lstStyle/>
          <a:p>
            <a:r>
              <a:rPr lang="tr-TR" sz="2600" b="1" dirty="0">
                <a:latin typeface="Times New Roman" panose="02020603050405020304" pitchFamily="18" charset="0"/>
                <a:cs typeface="Times New Roman" panose="02020603050405020304" pitchFamily="18" charset="0"/>
              </a:rPr>
              <a:t>DERS GEÇME VE BAŞARI SİSTEMİ</a:t>
            </a:r>
          </a:p>
        </p:txBody>
      </p:sp>
      <p:sp>
        <p:nvSpPr>
          <p:cNvPr id="3" name="İçerik Yer Tutucusu 2"/>
          <p:cNvSpPr>
            <a:spLocks noGrp="1"/>
          </p:cNvSpPr>
          <p:nvPr>
            <p:ph idx="1"/>
          </p:nvPr>
        </p:nvSpPr>
        <p:spPr>
          <a:xfrm>
            <a:off x="1079628" y="1433385"/>
            <a:ext cx="10251518" cy="5084618"/>
          </a:xfrm>
        </p:spPr>
        <p:txBody>
          <a:bodyPr>
            <a:normAutofit lnSpcReduction="10000"/>
          </a:bodyPr>
          <a:lstStyle/>
          <a:p>
            <a:r>
              <a:rPr lang="tr-TR" b="1" dirty="0">
                <a:solidFill>
                  <a:schemeClr val="tx1"/>
                </a:solidFill>
                <a:latin typeface="Times New Roman" panose="02020603050405020304" pitchFamily="18" charset="0"/>
                <a:cs typeface="Times New Roman" panose="02020603050405020304" pitchFamily="18" charset="0"/>
              </a:rPr>
              <a:t>Aşağıdaki durumlarda, katsayı ile bağlantısı olmayan ve not ortalamalarına katılmayan YT (Yeterli), YZ (Yetersiz), DV (Devam ediyor), DZ (Devamsız) kodlu değerlemeler yapılır: </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 YT ve YZ notları; müfredatta not ortalamalarına katılması gerekli görülmeyen derslerde ve staj/iş yeri eğitiminde başarının gösterilmesi için kullanılır. Böyle bir derste yeterli başarı gösteren öğrenciye YT, gösteremeyen öğrenciye YZ notu verilir ve o dersi tekrar eder. </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Daha önce başka bir yükseköğretim kurumunda öğrenim gördükten sonra merkezi yerleştirme sistemi ile Üniversiteye yerleşen öğrencilerin, önceki kurumda elde ettiği kazanımlardan harf notu karşılığı belli olmayan notlar için de YT harf notu kullanılır.</a:t>
            </a:r>
          </a:p>
        </p:txBody>
      </p:sp>
    </p:spTree>
    <p:extLst>
      <p:ext uri="{BB962C8B-B14F-4D97-AF65-F5344CB8AC3E}">
        <p14:creationId xmlns:p14="http://schemas.microsoft.com/office/powerpoint/2010/main" val="263836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9618" y="762000"/>
            <a:ext cx="8534400" cy="1011382"/>
          </a:xfrm>
        </p:spPr>
        <p:txBody>
          <a:bodyPr>
            <a:normAutofit/>
          </a:bodyPr>
          <a:lstStyle/>
          <a:p>
            <a:r>
              <a:rPr lang="tr-TR" sz="2600" b="1" dirty="0">
                <a:latin typeface="Times New Roman" panose="02020603050405020304" pitchFamily="18" charset="0"/>
                <a:cs typeface="Times New Roman" panose="02020603050405020304" pitchFamily="18" charset="0"/>
              </a:rPr>
              <a:t>DERS GEÇME VE BAŞARI SİSTEMİ</a:t>
            </a:r>
          </a:p>
        </p:txBody>
      </p:sp>
      <p:sp>
        <p:nvSpPr>
          <p:cNvPr id="3" name="İçerik Yer Tutucusu 2"/>
          <p:cNvSpPr>
            <a:spLocks noGrp="1"/>
          </p:cNvSpPr>
          <p:nvPr>
            <p:ph idx="1"/>
          </p:nvPr>
        </p:nvSpPr>
        <p:spPr>
          <a:xfrm>
            <a:off x="1017844" y="1773382"/>
            <a:ext cx="10593388" cy="5084618"/>
          </a:xfrm>
        </p:spPr>
        <p:txBody>
          <a:bodyPr/>
          <a:lstStyle/>
          <a:p>
            <a:r>
              <a:rPr lang="tr-TR" b="1" dirty="0">
                <a:solidFill>
                  <a:schemeClr val="tx1"/>
                </a:solidFill>
                <a:latin typeface="Times New Roman" panose="02020603050405020304" pitchFamily="18" charset="0"/>
                <a:cs typeface="Times New Roman" panose="02020603050405020304" pitchFamily="18" charset="0"/>
              </a:rPr>
              <a:t>DV notu, bir yarıyıldan uzun süreli bir dersin henüz tamamlanmadığı yarıyılın sonunda, derse devam etmekte olan öğrencilere verilir. </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DZ notu, devam koşulunu sağlayamayan öğrencilere verilir. Bu öğrenciler yarıyıl/yılsonu değerlendirilmesine alınmazlar. </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DZ notu, FF veya YZ notu ile eşdeğerdedir. </a:t>
            </a:r>
          </a:p>
          <a:p>
            <a:endParaRPr lang="tr-TR" b="1" dirty="0">
              <a:solidFill>
                <a:schemeClr val="tx1"/>
              </a:solidFill>
            </a:endParaRPr>
          </a:p>
        </p:txBody>
      </p:sp>
    </p:spTree>
    <p:extLst>
      <p:ext uri="{BB962C8B-B14F-4D97-AF65-F5344CB8AC3E}">
        <p14:creationId xmlns:p14="http://schemas.microsoft.com/office/powerpoint/2010/main" val="87468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84">
            <a:extLst>
              <a:ext uri="{FF2B5EF4-FFF2-40B4-BE49-F238E27FC236}">
                <a16:creationId xmlns:a16="http://schemas.microsoft.com/office/drawing/2014/main" id="{6154BE3A-19AD-4209-ACDC-E7421A0C5E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7" name="Picture 86">
            <a:extLst>
              <a:ext uri="{FF2B5EF4-FFF2-40B4-BE49-F238E27FC236}">
                <a16:creationId xmlns:a16="http://schemas.microsoft.com/office/drawing/2014/main" id="{29E6BE99-AC1F-4A9E-BE46-DE90190020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8" name="Rectangle 88">
            <a:extLst>
              <a:ext uri="{FF2B5EF4-FFF2-40B4-BE49-F238E27FC236}">
                <a16:creationId xmlns:a16="http://schemas.microsoft.com/office/drawing/2014/main" id="{99DC7DB1-F372-45D3-9BD0-B4F22977C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Rectangle 90">
            <a:extLst>
              <a:ext uri="{FF2B5EF4-FFF2-40B4-BE49-F238E27FC236}">
                <a16:creationId xmlns:a16="http://schemas.microsoft.com/office/drawing/2014/main" id="{35D1E4A3-6609-48CA-8146-E933DB388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0" name="Rectangle 92">
            <a:extLst>
              <a:ext uri="{FF2B5EF4-FFF2-40B4-BE49-F238E27FC236}">
                <a16:creationId xmlns:a16="http://schemas.microsoft.com/office/drawing/2014/main" id="{9906A214-F61F-45A5-9B03-86C98470C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1" name="Rectangle 94">
            <a:extLst>
              <a:ext uri="{FF2B5EF4-FFF2-40B4-BE49-F238E27FC236}">
                <a16:creationId xmlns:a16="http://schemas.microsoft.com/office/drawing/2014/main" id="{A1C31DC4-93F3-41DF-87A9-989BA3348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2" name="TextBox 96">
            <a:extLst>
              <a:ext uri="{FF2B5EF4-FFF2-40B4-BE49-F238E27FC236}">
                <a16:creationId xmlns:a16="http://schemas.microsoft.com/office/drawing/2014/main" id="{CD498D29-9D5B-4183-9C3F-91804BC4D4F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99" name="Rectangle 98">
            <a:extLst>
              <a:ext uri="{FF2B5EF4-FFF2-40B4-BE49-F238E27FC236}">
                <a16:creationId xmlns:a16="http://schemas.microsoft.com/office/drawing/2014/main" id="{8F37E2A0-1715-45B3-94BB-F7609ACCC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D2FFBA5D-8975-4952-A02B-A14631F928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3" name="Picture 102">
            <a:extLst>
              <a:ext uri="{FF2B5EF4-FFF2-40B4-BE49-F238E27FC236}">
                <a16:creationId xmlns:a16="http://schemas.microsoft.com/office/drawing/2014/main" id="{D46F7FF5-BBD2-4ECA-84E3-1BF35F51F0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5" name="Rectangle 104">
            <a:extLst>
              <a:ext uri="{FF2B5EF4-FFF2-40B4-BE49-F238E27FC236}">
                <a16:creationId xmlns:a16="http://schemas.microsoft.com/office/drawing/2014/main" id="{0AB3CDDB-1DC4-4E1B-AC46-0E3E17A0E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0707D151-CCE4-4C60-8D78-C390254D0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336A0B5-2E43-49DA-8B52-57EB245C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descr="açık hava, gök, doğa, tatil köyü içeren bir resim&#10;&#10;Açıklama otomatik olarak oluşturuldu">
            <a:extLst>
              <a:ext uri="{FF2B5EF4-FFF2-40B4-BE49-F238E27FC236}">
                <a16:creationId xmlns:a16="http://schemas.microsoft.com/office/drawing/2014/main" id="{801BCF54-9A3F-5B47-960A-B5E597DCBB8F}"/>
              </a:ext>
            </a:extLst>
          </p:cNvPr>
          <p:cNvPicPr>
            <a:picLocks noChangeAspect="1"/>
          </p:cNvPicPr>
          <p:nvPr/>
        </p:nvPicPr>
        <p:blipFill rotWithShape="1">
          <a:blip r:embed="rId4">
            <a:extLst>
              <a:ext uri="{28A0092B-C50C-407E-A947-70E740481C1C}">
                <a14:useLocalDpi xmlns:a14="http://schemas.microsoft.com/office/drawing/2010/main" val="0"/>
              </a:ext>
            </a:extLst>
          </a:blip>
          <a:srcRect l="23098" r="28898" b="1"/>
          <a:stretch/>
        </p:blipFill>
        <p:spPr>
          <a:xfrm>
            <a:off x="1256050" y="1795708"/>
            <a:ext cx="2325789" cy="356105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6" name="Resim 5" descr="çayır, ağaç, gök, açık hava içeren bir resim&#10;&#10;Açıklama otomatik olarak oluşturuldu">
            <a:extLst>
              <a:ext uri="{FF2B5EF4-FFF2-40B4-BE49-F238E27FC236}">
                <a16:creationId xmlns:a16="http://schemas.microsoft.com/office/drawing/2014/main" id="{0CA0595F-4742-3D45-9521-FE4A3A15517A}"/>
              </a:ext>
            </a:extLst>
          </p:cNvPr>
          <p:cNvPicPr>
            <a:picLocks noChangeAspect="1"/>
          </p:cNvPicPr>
          <p:nvPr/>
        </p:nvPicPr>
        <p:blipFill rotWithShape="1">
          <a:blip r:embed="rId5">
            <a:extLst>
              <a:ext uri="{28A0092B-C50C-407E-A947-70E740481C1C}">
                <a14:useLocalDpi xmlns:a14="http://schemas.microsoft.com/office/drawing/2010/main" val="0"/>
              </a:ext>
            </a:extLst>
          </a:blip>
          <a:srcRect l="15333" r="35683" b="-1"/>
          <a:stretch/>
        </p:blipFill>
        <p:spPr>
          <a:xfrm>
            <a:off x="3701835" y="1795708"/>
            <a:ext cx="2325789" cy="356105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8" name="Resim 7" descr="çayır, ağaç, açık hava, park içeren bir resim&#10;&#10;Açıklama otomatik olarak oluşturuldu">
            <a:extLst>
              <a:ext uri="{FF2B5EF4-FFF2-40B4-BE49-F238E27FC236}">
                <a16:creationId xmlns:a16="http://schemas.microsoft.com/office/drawing/2014/main" id="{CBAD72FD-5EFA-7546-B92D-E83766150523}"/>
              </a:ext>
            </a:extLst>
          </p:cNvPr>
          <p:cNvPicPr>
            <a:picLocks noChangeAspect="1"/>
          </p:cNvPicPr>
          <p:nvPr/>
        </p:nvPicPr>
        <p:blipFill rotWithShape="1">
          <a:blip r:embed="rId6">
            <a:extLst>
              <a:ext uri="{28A0092B-C50C-407E-A947-70E740481C1C}">
                <a14:useLocalDpi xmlns:a14="http://schemas.microsoft.com/office/drawing/2010/main" val="0"/>
              </a:ext>
            </a:extLst>
          </a:blip>
          <a:srcRect l="33497" r="29766" b="1"/>
          <a:stretch/>
        </p:blipFill>
        <p:spPr>
          <a:xfrm>
            <a:off x="6193436" y="1795708"/>
            <a:ext cx="2325789" cy="356105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4" name="Resim 3" descr="açık hava, kar, gök, ağaç içeren bir resim&#10;&#10;Açıklama otomatik olarak oluşturuldu">
            <a:extLst>
              <a:ext uri="{FF2B5EF4-FFF2-40B4-BE49-F238E27FC236}">
                <a16:creationId xmlns:a16="http://schemas.microsoft.com/office/drawing/2014/main" id="{9D13CA2B-8B1C-F24A-A2AF-1DDF650EEDE2}"/>
              </a:ext>
            </a:extLst>
          </p:cNvPr>
          <p:cNvPicPr>
            <a:picLocks noChangeAspect="1"/>
          </p:cNvPicPr>
          <p:nvPr/>
        </p:nvPicPr>
        <p:blipFill rotWithShape="1">
          <a:blip r:embed="rId7">
            <a:extLst>
              <a:ext uri="{28A0092B-C50C-407E-A947-70E740481C1C}">
                <a14:useLocalDpi xmlns:a14="http://schemas.microsoft.com/office/drawing/2010/main" val="0"/>
              </a:ext>
            </a:extLst>
          </a:blip>
          <a:srcRect l="35123" r="30260" b="-3"/>
          <a:stretch/>
        </p:blipFill>
        <p:spPr>
          <a:xfrm>
            <a:off x="8685037" y="1795708"/>
            <a:ext cx="2338577" cy="358063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111" name="Rectangle 110">
            <a:extLst>
              <a:ext uri="{FF2B5EF4-FFF2-40B4-BE49-F238E27FC236}">
                <a16:creationId xmlns:a16="http://schemas.microsoft.com/office/drawing/2014/main" id="{44415311-459D-4738-A462-D2069D0C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753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1211" y="800945"/>
            <a:ext cx="8534400" cy="1122218"/>
          </a:xfrm>
        </p:spPr>
        <p:txBody>
          <a:bodyPr>
            <a:normAutofit/>
          </a:bodyPr>
          <a:lstStyle/>
          <a:p>
            <a:r>
              <a:rPr lang="tr-TR" sz="2800" b="1" dirty="0">
                <a:latin typeface="Times New Roman" panose="02020603050405020304" pitchFamily="18" charset="0"/>
                <a:cs typeface="Times New Roman" panose="02020603050405020304" pitchFamily="18" charset="0"/>
              </a:rPr>
              <a:t>DERS GEÇME VE BAŞARI SİSTEMİ </a:t>
            </a:r>
          </a:p>
        </p:txBody>
      </p:sp>
      <p:sp>
        <p:nvSpPr>
          <p:cNvPr id="3" name="İçerik Yer Tutucusu 2"/>
          <p:cNvSpPr>
            <a:spLocks noGrp="1"/>
          </p:cNvSpPr>
          <p:nvPr>
            <p:ph idx="1"/>
          </p:nvPr>
        </p:nvSpPr>
        <p:spPr>
          <a:xfrm>
            <a:off x="1166125" y="1577172"/>
            <a:ext cx="9498879" cy="4890654"/>
          </a:xfrm>
        </p:spPr>
        <p:txBody>
          <a:bodyPr>
            <a:normAutofit/>
          </a:bodyPr>
          <a:lstStyle/>
          <a:p>
            <a:r>
              <a:rPr lang="tr-TR" b="1" dirty="0">
                <a:solidFill>
                  <a:schemeClr val="tx1"/>
                </a:solidFill>
                <a:latin typeface="Times New Roman" panose="02020603050405020304" pitchFamily="18" charset="0"/>
                <a:cs typeface="Times New Roman" panose="02020603050405020304" pitchFamily="18" charset="0"/>
              </a:rPr>
              <a:t>Öğrencinin bir dersten başarılı sayılabilmesi için o dersin başarı notunun YT, CC (en az 60 puan) veya bunun üstünde olması gerekir. </a:t>
            </a:r>
          </a:p>
          <a:p>
            <a:r>
              <a:rPr lang="tr-TR" b="1" dirty="0">
                <a:solidFill>
                  <a:schemeClr val="tx1"/>
                </a:solidFill>
                <a:latin typeface="Times New Roman" panose="02020603050405020304" pitchFamily="18" charset="0"/>
                <a:cs typeface="Times New Roman" panose="02020603050405020304" pitchFamily="18" charset="0"/>
              </a:rPr>
              <a:t>Hesaplanan YANO değeri 2.25 ve üzerinde olan öğrenciler, DC ( en az 50 puan ) harf notu aldıkları yarıyıl/yıl derslerinden başarılı sayılır ve bu durum DC+ ile gösterilir.</a:t>
            </a:r>
          </a:p>
          <a:p>
            <a:r>
              <a:rPr lang="tr-TR" b="1" dirty="0">
                <a:solidFill>
                  <a:schemeClr val="tx1"/>
                </a:solidFill>
                <a:latin typeface="Times New Roman" panose="02020603050405020304" pitchFamily="18" charset="0"/>
                <a:cs typeface="Times New Roman" panose="02020603050405020304" pitchFamily="18" charset="0"/>
              </a:rPr>
              <a:t>Zorunlu veya seçmeli derslerin herhangi birinden DC, DD, FD, FF, YZ veya DZ notu alan öğrenci, bu dersi ilk verildiği yarıyılda tekrar almak zorundadır, danışmanının/koordinatörünün onayı ile seçmeli dersin yerine başka bir seçmeli dersi alabilir; ancak bu yeni derse devam etme zorunluluğu vardır.</a:t>
            </a:r>
          </a:p>
        </p:txBody>
      </p:sp>
    </p:spTree>
    <p:extLst>
      <p:ext uri="{BB962C8B-B14F-4D97-AF65-F5344CB8AC3E}">
        <p14:creationId xmlns:p14="http://schemas.microsoft.com/office/powerpoint/2010/main" val="848157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497" y="855612"/>
            <a:ext cx="8534400" cy="1039091"/>
          </a:xfrm>
        </p:spPr>
        <p:txBody>
          <a:bodyPr>
            <a:normAutofit/>
          </a:bodyPr>
          <a:lstStyle/>
          <a:p>
            <a:r>
              <a:rPr lang="tr-TR" sz="2800" b="1" dirty="0">
                <a:latin typeface="Times New Roman" panose="02020603050405020304" pitchFamily="18" charset="0"/>
                <a:cs typeface="Times New Roman" panose="02020603050405020304" pitchFamily="18" charset="0"/>
              </a:rPr>
              <a:t>DERS GEÇME VE BAŞARI SİSTEMİ</a:t>
            </a:r>
          </a:p>
        </p:txBody>
      </p:sp>
      <p:sp>
        <p:nvSpPr>
          <p:cNvPr id="3" name="İçerik Yer Tutucusu 2"/>
          <p:cNvSpPr>
            <a:spLocks noGrp="1"/>
          </p:cNvSpPr>
          <p:nvPr>
            <p:ph idx="1"/>
          </p:nvPr>
        </p:nvSpPr>
        <p:spPr>
          <a:xfrm>
            <a:off x="1005486" y="1149928"/>
            <a:ext cx="10371715" cy="5708072"/>
          </a:xfrm>
        </p:spPr>
        <p:txBody>
          <a:bodyPr/>
          <a:lstStyle/>
          <a:p>
            <a:r>
              <a:rPr lang="tr-TR" b="1" dirty="0">
                <a:solidFill>
                  <a:schemeClr val="tx1"/>
                </a:solidFill>
                <a:latin typeface="Times New Roman" panose="02020603050405020304" pitchFamily="18" charset="0"/>
                <a:cs typeface="Times New Roman" panose="02020603050405020304" pitchFamily="18" charset="0"/>
              </a:rPr>
              <a:t>Yarıyılda bir öğrenci, öncelikle bulunduğu sınıfa göre alt sınıflardan sorumlu olduğu dersleri almak şartıyla, GANO değeri 1.75’in altında ise en fazla 30 AKTS, 1.75 ve üzerinde ise </a:t>
            </a:r>
            <a:r>
              <a:rPr lang="tr-TR" b="1" dirty="0">
                <a:latin typeface="Times New Roman" panose="02020603050405020304" pitchFamily="18" charset="0"/>
                <a:cs typeface="Times New Roman" panose="02020603050405020304" pitchFamily="18" charset="0"/>
              </a:rPr>
              <a:t>danışmanının onayı ile en </a:t>
            </a:r>
            <a:r>
              <a:rPr lang="tr-TR" b="1" dirty="0">
                <a:solidFill>
                  <a:schemeClr val="tx1"/>
                </a:solidFill>
                <a:latin typeface="Times New Roman" panose="02020603050405020304" pitchFamily="18" charset="0"/>
                <a:cs typeface="Times New Roman" panose="02020603050405020304" pitchFamily="18" charset="0"/>
              </a:rPr>
              <a:t>fazla 45 </a:t>
            </a:r>
            <a:r>
              <a:rPr lang="tr-TR" b="1" dirty="0" err="1">
                <a:latin typeface="Times New Roman" panose="02020603050405020304" pitchFamily="18" charset="0"/>
                <a:cs typeface="Times New Roman" panose="02020603050405020304" pitchFamily="18" charset="0"/>
              </a:rPr>
              <a:t>AK</a:t>
            </a:r>
            <a:r>
              <a:rPr lang="tr-TR" b="1" dirty="0" err="1">
                <a:solidFill>
                  <a:schemeClr val="tx1"/>
                </a:solidFill>
                <a:latin typeface="Times New Roman" panose="02020603050405020304" pitchFamily="18" charset="0"/>
                <a:cs typeface="Times New Roman" panose="02020603050405020304" pitchFamily="18" charset="0"/>
              </a:rPr>
              <a:t>TS’lik</a:t>
            </a:r>
            <a:r>
              <a:rPr lang="tr-TR" b="1" dirty="0">
                <a:solidFill>
                  <a:schemeClr val="tx1"/>
                </a:solidFill>
                <a:latin typeface="Times New Roman" panose="02020603050405020304" pitchFamily="18" charset="0"/>
                <a:cs typeface="Times New Roman" panose="02020603050405020304" pitchFamily="18" charset="0"/>
              </a:rPr>
              <a:t> derse kayıt yaptırabilir. </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GANO değeri 3.00 ve üzerinde olan öğrenciler, haftalık ders programının uygunluğuna göre bir üst sınıftan danışmanının/koordinatörünün onayı ile önceki yarıyıllardan ve kendi yarıyıl dersleri ile birlikte en fazla 45 </a:t>
            </a:r>
            <a:r>
              <a:rPr lang="tr-TR" b="1" dirty="0">
                <a:latin typeface="Times New Roman" panose="02020603050405020304" pitchFamily="18" charset="0"/>
                <a:cs typeface="Times New Roman" panose="02020603050405020304" pitchFamily="18" charset="0"/>
              </a:rPr>
              <a:t>AKTS</a:t>
            </a:r>
            <a:r>
              <a:rPr lang="tr-TR" b="1" dirty="0">
                <a:solidFill>
                  <a:schemeClr val="tx1"/>
                </a:solidFill>
                <a:latin typeface="Times New Roman" panose="02020603050405020304" pitchFamily="18" charset="0"/>
                <a:cs typeface="Times New Roman" panose="02020603050405020304" pitchFamily="18" charset="0"/>
              </a:rPr>
              <a:t> değerinde ders alabilir. </a:t>
            </a:r>
          </a:p>
        </p:txBody>
      </p:sp>
    </p:spTree>
    <p:extLst>
      <p:ext uri="{BB962C8B-B14F-4D97-AF65-F5344CB8AC3E}">
        <p14:creationId xmlns:p14="http://schemas.microsoft.com/office/powerpoint/2010/main" val="4275370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0638" y="779225"/>
            <a:ext cx="8534400" cy="872836"/>
          </a:xfrm>
        </p:spPr>
        <p:txBody>
          <a:bodyPr>
            <a:normAutofit/>
          </a:bodyPr>
          <a:lstStyle/>
          <a:p>
            <a:r>
              <a:rPr lang="tr-TR" sz="2800" b="1" dirty="0">
                <a:latin typeface="Times New Roman" panose="02020603050405020304" pitchFamily="18" charset="0"/>
                <a:cs typeface="Times New Roman" panose="02020603050405020304" pitchFamily="18" charset="0"/>
              </a:rPr>
              <a:t>DERS GEÇME VE BAŞARI SİSTEMİ</a:t>
            </a:r>
          </a:p>
        </p:txBody>
      </p:sp>
      <p:sp>
        <p:nvSpPr>
          <p:cNvPr id="3" name="İçerik Yer Tutucusu 2"/>
          <p:cNvSpPr>
            <a:spLocks noGrp="1"/>
          </p:cNvSpPr>
          <p:nvPr>
            <p:ph idx="1"/>
          </p:nvPr>
        </p:nvSpPr>
        <p:spPr>
          <a:xfrm>
            <a:off x="1173378" y="1445740"/>
            <a:ext cx="9845243" cy="5029200"/>
          </a:xfrm>
        </p:spPr>
        <p:txBody>
          <a:bodyPr>
            <a:normAutofit/>
          </a:bodyPr>
          <a:lstStyle/>
          <a:p>
            <a:r>
              <a:rPr lang="tr-TR" b="1" dirty="0">
                <a:solidFill>
                  <a:schemeClr val="tx1"/>
                </a:solidFill>
                <a:latin typeface="Times New Roman" panose="02020603050405020304" pitchFamily="18" charset="0"/>
                <a:cs typeface="Times New Roman" panose="02020603050405020304" pitchFamily="18" charset="0"/>
              </a:rPr>
              <a:t>Bir öğrenci genel not ortalamasını yükseltmek amacıyla öğrenim süresi boyunca daha önce başarmış olduğu derslerden en fazla altı (6) tanesini tekrar edebilir. Bu derslerden </a:t>
            </a:r>
            <a:r>
              <a:rPr lang="tr-TR" b="1" dirty="0">
                <a:latin typeface="Times New Roman" panose="02020603050405020304" pitchFamily="18" charset="0"/>
                <a:cs typeface="Times New Roman" panose="02020603050405020304" pitchFamily="18" charset="0"/>
              </a:rPr>
              <a:t>en son almış </a:t>
            </a:r>
            <a:r>
              <a:rPr lang="tr-TR" b="1" dirty="0">
                <a:solidFill>
                  <a:schemeClr val="tx1"/>
                </a:solidFill>
                <a:latin typeface="Times New Roman" panose="02020603050405020304" pitchFamily="18" charset="0"/>
                <a:cs typeface="Times New Roman" panose="02020603050405020304" pitchFamily="18" charset="0"/>
              </a:rPr>
              <a:t>olduğu başarı notu geçerlidir.</a:t>
            </a:r>
          </a:p>
          <a:p>
            <a:r>
              <a:rPr lang="tr-TR" b="1" dirty="0">
                <a:solidFill>
                  <a:schemeClr val="tx1"/>
                </a:solidFill>
                <a:latin typeface="Times New Roman" panose="02020603050405020304" pitchFamily="18" charset="0"/>
                <a:cs typeface="Times New Roman" panose="02020603050405020304" pitchFamily="18" charset="0"/>
              </a:rPr>
              <a:t>Mezun olabilmeniz için müfredattaki tüm dersleri başarıyla tamamlamış olmanız ve </a:t>
            </a:r>
            <a:r>
              <a:rPr lang="tr-TR" b="1" dirty="0" err="1">
                <a:solidFill>
                  <a:schemeClr val="tx1"/>
                </a:solidFill>
                <a:latin typeface="Times New Roman" panose="02020603050405020304" pitchFamily="18" charset="0"/>
                <a:cs typeface="Times New Roman" panose="02020603050405020304" pitchFamily="18" charset="0"/>
              </a:rPr>
              <a:t>GANO’nuzun</a:t>
            </a:r>
            <a:r>
              <a:rPr lang="tr-TR" b="1" dirty="0">
                <a:solidFill>
                  <a:schemeClr val="tx1"/>
                </a:solidFill>
                <a:latin typeface="Times New Roman" panose="02020603050405020304" pitchFamily="18" charset="0"/>
                <a:cs typeface="Times New Roman" panose="02020603050405020304" pitchFamily="18" charset="0"/>
              </a:rPr>
              <a:t> en az 2.00 olması gerekmektedir.</a:t>
            </a:r>
          </a:p>
          <a:p>
            <a:r>
              <a:rPr lang="tr-TR" b="1" dirty="0">
                <a:solidFill>
                  <a:schemeClr val="tx1"/>
                </a:solidFill>
                <a:latin typeface="Times New Roman" panose="02020603050405020304" pitchFamily="18" charset="0"/>
                <a:cs typeface="Times New Roman" panose="02020603050405020304" pitchFamily="18" charset="0"/>
              </a:rPr>
              <a:t>Öğrencilerin durumları her yarıyıl sonunda değerlendirilerek, not durum belgesinde, bulunduğu yarıyıla kadar GANO değeri 3.00 - 3.49 olanlar için onur öğrencisi; 3.50 - 4.00 olanlar için üstün onur öğrencisi ibaresi yazılır. Bu şartlarda mezun olan öğrencilere diplomaları ile beraber onur belgesi veya üstün onur belgesi verilir. Disiplin cezası bulunan öğrenciler bu haktan yararlanamaz.</a:t>
            </a:r>
          </a:p>
        </p:txBody>
      </p:sp>
    </p:spTree>
    <p:extLst>
      <p:ext uri="{BB962C8B-B14F-4D97-AF65-F5344CB8AC3E}">
        <p14:creationId xmlns:p14="http://schemas.microsoft.com/office/powerpoint/2010/main" val="2856668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40265" y="779225"/>
            <a:ext cx="8534400" cy="775854"/>
          </a:xfrm>
        </p:spPr>
        <p:txBody>
          <a:bodyPr>
            <a:normAutofit/>
          </a:bodyPr>
          <a:lstStyle/>
          <a:p>
            <a:r>
              <a:rPr lang="tr-TR" sz="2800" b="1" dirty="0">
                <a:latin typeface="Times New Roman" panose="02020603050405020304" pitchFamily="18" charset="0"/>
                <a:cs typeface="Times New Roman" panose="02020603050405020304" pitchFamily="18" charset="0"/>
              </a:rPr>
              <a:t>EĞİTİM-ÖĞRETİM SINAV YÖNETMELİĞİ</a:t>
            </a:r>
          </a:p>
        </p:txBody>
      </p:sp>
      <p:sp>
        <p:nvSpPr>
          <p:cNvPr id="3" name="İçerik Yer Tutucusu 2"/>
          <p:cNvSpPr>
            <a:spLocks noGrp="1"/>
          </p:cNvSpPr>
          <p:nvPr>
            <p:ph idx="1"/>
          </p:nvPr>
        </p:nvSpPr>
        <p:spPr>
          <a:xfrm>
            <a:off x="1240265" y="1923535"/>
            <a:ext cx="9497757" cy="4155240"/>
          </a:xfrm>
        </p:spPr>
        <p:txBody>
          <a:bodyPr>
            <a:normAutofit fontScale="92500" lnSpcReduction="10000"/>
          </a:bodyPr>
          <a:lstStyle/>
          <a:p>
            <a:r>
              <a:rPr lang="tr-TR" b="1" dirty="0">
                <a:solidFill>
                  <a:schemeClr val="tx1"/>
                </a:solidFill>
                <a:latin typeface="Times New Roman" panose="02020603050405020304" pitchFamily="18" charset="0"/>
                <a:cs typeface="Times New Roman" panose="02020603050405020304" pitchFamily="18" charset="0"/>
              </a:rPr>
              <a:t>Sunuda yer alan DERS GEÇME VE BAŞARI SİSTEMİ bölümünde yer alan bilgiler Afyon Kocatepe Üniversitesi Ön Lisans ve Lisans Eğitim-Öğretim ve Sınav Yönetmeliği’nden alınmıştır. </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İlgili yönetmeliğe </a:t>
            </a:r>
            <a:r>
              <a:rPr lang="tr-TR" b="1" dirty="0">
                <a:solidFill>
                  <a:schemeClr val="tx1"/>
                </a:solidFill>
                <a:latin typeface="Times New Roman" panose="02020603050405020304" pitchFamily="18" charset="0"/>
                <a:cs typeface="Times New Roman" panose="02020603050405020304" pitchFamily="18" charset="0"/>
                <a:hlinkClick r:id="rId2"/>
              </a:rPr>
              <a:t>https://ogrenci.aku.edu.tr/wp-content/uploads/sites/97/2020/02/y%C3%B6netmelikLisansonlisans-1.pdf</a:t>
            </a:r>
            <a:r>
              <a:rPr lang="tr-TR" b="1" dirty="0">
                <a:solidFill>
                  <a:schemeClr val="tx1"/>
                </a:solidFill>
                <a:latin typeface="Times New Roman" panose="02020603050405020304" pitchFamily="18" charset="0"/>
                <a:cs typeface="Times New Roman" panose="02020603050405020304" pitchFamily="18" charset="0"/>
              </a:rPr>
              <a:t> bağlantı adresinden ulaşabilirsiniz. </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Yönetmelikten; kayıtlar, sınavlar, kayıt dondurma, yatay-dikey geçiş, diploma işlemleri vb. gibi çeşitli </a:t>
            </a:r>
            <a:r>
              <a:rPr lang="tr-TR" b="1" dirty="0">
                <a:latin typeface="Times New Roman" panose="02020603050405020304" pitchFamily="18" charset="0"/>
                <a:cs typeface="Times New Roman" panose="02020603050405020304" pitchFamily="18" charset="0"/>
              </a:rPr>
              <a:t>konular</a:t>
            </a:r>
            <a:r>
              <a:rPr lang="tr-TR" b="1" dirty="0">
                <a:solidFill>
                  <a:schemeClr val="tx1"/>
                </a:solidFill>
                <a:latin typeface="Times New Roman" panose="02020603050405020304" pitchFamily="18" charset="0"/>
                <a:cs typeface="Times New Roman" panose="02020603050405020304" pitchFamily="18" charset="0"/>
              </a:rPr>
              <a:t> hakkınd</a:t>
            </a:r>
            <a:r>
              <a:rPr lang="tr-TR" b="1" dirty="0">
                <a:latin typeface="Times New Roman" panose="02020603050405020304" pitchFamily="18" charset="0"/>
                <a:cs typeface="Times New Roman" panose="02020603050405020304" pitchFamily="18" charset="0"/>
              </a:rPr>
              <a:t>a detaylı bilgi</a:t>
            </a:r>
            <a:r>
              <a:rPr lang="tr-TR" b="1" dirty="0">
                <a:solidFill>
                  <a:schemeClr val="tx1"/>
                </a:solidFill>
                <a:latin typeface="Times New Roman" panose="02020603050405020304" pitchFamily="18" charset="0"/>
                <a:cs typeface="Times New Roman" panose="02020603050405020304" pitchFamily="18" charset="0"/>
              </a:rPr>
              <a:t> </a:t>
            </a:r>
            <a:r>
              <a:rPr lang="tr-TR" b="1" dirty="0">
                <a:latin typeface="Times New Roman" panose="02020603050405020304" pitchFamily="18" charset="0"/>
                <a:cs typeface="Times New Roman" panose="02020603050405020304" pitchFamily="18" charset="0"/>
              </a:rPr>
              <a:t>edine</a:t>
            </a:r>
            <a:r>
              <a:rPr lang="tr-TR" b="1" dirty="0">
                <a:solidFill>
                  <a:schemeClr val="tx1"/>
                </a:solidFill>
                <a:latin typeface="Times New Roman" panose="02020603050405020304" pitchFamily="18" charset="0"/>
                <a:cs typeface="Times New Roman" panose="02020603050405020304" pitchFamily="18" charset="0"/>
              </a:rPr>
              <a:t>bilirsiniz.</a:t>
            </a:r>
          </a:p>
        </p:txBody>
      </p:sp>
    </p:spTree>
    <p:extLst>
      <p:ext uri="{BB962C8B-B14F-4D97-AF65-F5344CB8AC3E}">
        <p14:creationId xmlns:p14="http://schemas.microsoft.com/office/powerpoint/2010/main" val="2032083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7012" y="765371"/>
            <a:ext cx="8534400" cy="568035"/>
          </a:xfrm>
        </p:spPr>
        <p:txBody>
          <a:bodyPr>
            <a:normAutofit/>
          </a:bodyPr>
          <a:lstStyle/>
          <a:p>
            <a:r>
              <a:rPr lang="tr-TR" sz="2800" b="1" dirty="0">
                <a:latin typeface="Times New Roman" panose="02020603050405020304" pitchFamily="18" charset="0"/>
                <a:cs typeface="Times New Roman" panose="02020603050405020304" pitchFamily="18" charset="0"/>
              </a:rPr>
              <a:t>ÖĞRENCİ DİSİPLİN YÖNETMELİĞİ</a:t>
            </a:r>
          </a:p>
        </p:txBody>
      </p:sp>
      <p:sp>
        <p:nvSpPr>
          <p:cNvPr id="3" name="İçerik Yer Tutucusu 2"/>
          <p:cNvSpPr>
            <a:spLocks noGrp="1"/>
          </p:cNvSpPr>
          <p:nvPr>
            <p:ph idx="1"/>
          </p:nvPr>
        </p:nvSpPr>
        <p:spPr>
          <a:xfrm>
            <a:off x="1205019" y="1333406"/>
            <a:ext cx="9781961" cy="5733535"/>
          </a:xfrm>
        </p:spPr>
        <p:txBody>
          <a:bodyPr>
            <a:normAutofit fontScale="32500" lnSpcReduction="20000"/>
          </a:bodyPr>
          <a:lstStyle/>
          <a:p>
            <a:r>
              <a:rPr lang="tr-TR" sz="4900" b="1" dirty="0">
                <a:solidFill>
                  <a:schemeClr val="bg1"/>
                </a:solidFill>
                <a:latin typeface="Times New Roman" panose="02020603050405020304" pitchFamily="18" charset="0"/>
                <a:cs typeface="Times New Roman" panose="02020603050405020304" pitchFamily="18" charset="0"/>
              </a:rPr>
              <a:t>Uyarma cezası gerektiren disiplin suçları</a:t>
            </a:r>
          </a:p>
          <a:p>
            <a:pPr marL="0" indent="0">
              <a:buNone/>
            </a:pPr>
            <a:r>
              <a:rPr lang="tr-TR" sz="4900" b="1" dirty="0">
                <a:solidFill>
                  <a:schemeClr val="tx1"/>
                </a:solidFill>
                <a:latin typeface="Times New Roman" panose="02020603050405020304" pitchFamily="18" charset="0"/>
                <a:cs typeface="Times New Roman" panose="02020603050405020304" pitchFamily="18" charset="0"/>
              </a:rPr>
              <a:t>a) Yükseköğretim kurumu yetkililerince sorulan hususları haklı bir sebep olmadan zamanında cevaplandırmamak,</a:t>
            </a:r>
          </a:p>
          <a:p>
            <a:pPr marL="0" indent="0">
              <a:buNone/>
            </a:pPr>
            <a:r>
              <a:rPr lang="tr-TR" sz="4900" b="1" dirty="0">
                <a:solidFill>
                  <a:schemeClr val="tx1"/>
                </a:solidFill>
                <a:highlight>
                  <a:srgbClr val="00FFFF"/>
                </a:highlight>
                <a:latin typeface="Times New Roman" panose="02020603050405020304" pitchFamily="18" charset="0"/>
                <a:cs typeface="Times New Roman" panose="02020603050405020304" pitchFamily="18" charset="0"/>
              </a:rPr>
              <a:t>b)</a:t>
            </a:r>
            <a:r>
              <a:rPr lang="tr-TR" sz="4900" b="1" dirty="0">
                <a:solidFill>
                  <a:schemeClr val="tx1"/>
                </a:solidFill>
                <a:latin typeface="Times New Roman" panose="02020603050405020304" pitchFamily="18" charset="0"/>
                <a:cs typeface="Times New Roman" panose="02020603050405020304" pitchFamily="18" charset="0"/>
              </a:rPr>
              <a:t> Yükseköğretim kurumu yetkililerince tespit edilen yerler dışında ilan asmak,</a:t>
            </a:r>
          </a:p>
          <a:p>
            <a:pPr marL="0" indent="0">
              <a:buNone/>
            </a:pPr>
            <a:r>
              <a:rPr lang="tr-TR" sz="4900" b="1" dirty="0">
                <a:solidFill>
                  <a:schemeClr val="tx1"/>
                </a:solidFill>
                <a:highlight>
                  <a:srgbClr val="00FFFF"/>
                </a:highlight>
                <a:latin typeface="Times New Roman" panose="02020603050405020304" pitchFamily="18" charset="0"/>
                <a:cs typeface="Times New Roman" panose="02020603050405020304" pitchFamily="18" charset="0"/>
              </a:rPr>
              <a:t>c)</a:t>
            </a:r>
            <a:r>
              <a:rPr lang="tr-TR" sz="4900" b="1" dirty="0">
                <a:solidFill>
                  <a:schemeClr val="tx1"/>
                </a:solidFill>
                <a:latin typeface="Times New Roman" panose="02020603050405020304" pitchFamily="18" charset="0"/>
                <a:cs typeface="Times New Roman" panose="02020603050405020304" pitchFamily="18" charset="0"/>
              </a:rPr>
              <a:t> Yükseköğretim kurumunun izniyle asılmış duyuruları, program ve benzerlerini koparmak, yırtmak, değiştirmek, karalamak veya kirletmek.</a:t>
            </a:r>
            <a:endParaRPr lang="tr-TR" sz="4300" b="1" dirty="0">
              <a:solidFill>
                <a:schemeClr val="tx1"/>
              </a:solidFill>
              <a:latin typeface="Times New Roman" panose="02020603050405020304" pitchFamily="18" charset="0"/>
              <a:cs typeface="Times New Roman" panose="02020603050405020304" pitchFamily="18" charset="0"/>
            </a:endParaRPr>
          </a:p>
          <a:p>
            <a:r>
              <a:rPr lang="tr-TR" sz="4900" b="1" dirty="0">
                <a:solidFill>
                  <a:schemeClr val="bg1"/>
                </a:solidFill>
                <a:latin typeface="Times New Roman" panose="02020603050405020304" pitchFamily="18" charset="0"/>
                <a:cs typeface="Times New Roman" panose="02020603050405020304" pitchFamily="18" charset="0"/>
              </a:rPr>
              <a:t>Kınama cezası gerektiren disiplin suçları</a:t>
            </a:r>
          </a:p>
          <a:p>
            <a:pPr marL="0" indent="0">
              <a:buNone/>
            </a:pPr>
            <a:r>
              <a:rPr lang="tr-TR" sz="4900" b="1" dirty="0">
                <a:solidFill>
                  <a:schemeClr val="tx1"/>
                </a:solidFill>
                <a:latin typeface="Times New Roman" panose="02020603050405020304" pitchFamily="18" charset="0"/>
                <a:cs typeface="Times New Roman" panose="02020603050405020304" pitchFamily="18" charset="0"/>
              </a:rPr>
              <a:t>a) Yükseköğretim kurumu yetkililerince istenilen bilgileri eksik veya yanlış bildirmek,</a:t>
            </a:r>
          </a:p>
          <a:p>
            <a:pPr marL="0" indent="0">
              <a:buNone/>
            </a:pPr>
            <a:r>
              <a:rPr lang="tr-TR" sz="4900" b="1" dirty="0">
                <a:solidFill>
                  <a:schemeClr val="tx1"/>
                </a:solidFill>
                <a:latin typeface="Times New Roman" panose="02020603050405020304" pitchFamily="18" charset="0"/>
                <a:cs typeface="Times New Roman" panose="02020603050405020304" pitchFamily="18" charset="0"/>
              </a:rPr>
              <a:t>b) Ders, seminer, uygulama, laboratuvar, atölye çalışması, bilimsel toplantı ve konferans gibi çalışmaların düzenini bozmak,</a:t>
            </a:r>
          </a:p>
          <a:p>
            <a:pPr marL="0" indent="0">
              <a:buNone/>
            </a:pPr>
            <a:r>
              <a:rPr lang="tr-TR" sz="4900" b="1" dirty="0">
                <a:solidFill>
                  <a:schemeClr val="tx1"/>
                </a:solidFill>
                <a:highlight>
                  <a:srgbClr val="00FFFF"/>
                </a:highlight>
                <a:latin typeface="Times New Roman" panose="02020603050405020304" pitchFamily="18" charset="0"/>
                <a:cs typeface="Times New Roman" panose="02020603050405020304" pitchFamily="18" charset="0"/>
              </a:rPr>
              <a:t>c)</a:t>
            </a:r>
            <a:r>
              <a:rPr lang="tr-TR" sz="4900" b="1" dirty="0">
                <a:solidFill>
                  <a:schemeClr val="tx1"/>
                </a:solidFill>
                <a:latin typeface="Times New Roman" panose="02020603050405020304" pitchFamily="18" charset="0"/>
                <a:cs typeface="Times New Roman" panose="02020603050405020304" pitchFamily="18" charset="0"/>
              </a:rPr>
              <a:t> Yükseköğretim kurumu içinde izinsiz olarak bildiri dağıtmak, afiş ve pankart asmak,</a:t>
            </a:r>
          </a:p>
          <a:p>
            <a:pPr marL="0" indent="0">
              <a:buNone/>
            </a:pPr>
            <a:r>
              <a:rPr lang="tr-TR" sz="4900" b="1" dirty="0">
                <a:solidFill>
                  <a:schemeClr val="tx1"/>
                </a:solidFill>
                <a:latin typeface="Times New Roman" panose="02020603050405020304" pitchFamily="18" charset="0"/>
                <a:cs typeface="Times New Roman" panose="02020603050405020304" pitchFamily="18" charset="0"/>
              </a:rPr>
              <a:t>ç) Yükseköğretim kurumunca asılmış duyuruları, program ve benzerlerini koparmak, yırtmak, değiştirmek, karalamak veya kirletmek,</a:t>
            </a:r>
          </a:p>
          <a:p>
            <a:pPr marL="0" indent="0">
              <a:buNone/>
            </a:pPr>
            <a:r>
              <a:rPr lang="tr-TR" sz="4900" b="1" dirty="0">
                <a:solidFill>
                  <a:schemeClr val="tx1"/>
                </a:solidFill>
                <a:highlight>
                  <a:srgbClr val="00FFFF"/>
                </a:highlight>
                <a:latin typeface="Times New Roman" panose="02020603050405020304" pitchFamily="18" charset="0"/>
                <a:cs typeface="Times New Roman" panose="02020603050405020304" pitchFamily="18" charset="0"/>
              </a:rPr>
              <a:t>d)</a:t>
            </a:r>
            <a:r>
              <a:rPr lang="tr-TR" sz="4900" b="1" dirty="0">
                <a:solidFill>
                  <a:schemeClr val="tx1"/>
                </a:solidFill>
                <a:latin typeface="Times New Roman" panose="02020603050405020304" pitchFamily="18" charset="0"/>
                <a:cs typeface="Times New Roman" panose="02020603050405020304" pitchFamily="18" charset="0"/>
              </a:rPr>
              <a:t> Sınavlarda kopyaya teşebbüs etmek.</a:t>
            </a:r>
          </a:p>
          <a:p>
            <a:endParaRPr lang="tr-TR" dirty="0"/>
          </a:p>
        </p:txBody>
      </p:sp>
    </p:spTree>
    <p:extLst>
      <p:ext uri="{BB962C8B-B14F-4D97-AF65-F5344CB8AC3E}">
        <p14:creationId xmlns:p14="http://schemas.microsoft.com/office/powerpoint/2010/main" val="3322580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4652" y="801692"/>
            <a:ext cx="8534400" cy="803563"/>
          </a:xfrm>
        </p:spPr>
        <p:txBody>
          <a:bodyPr>
            <a:normAutofit/>
          </a:bodyPr>
          <a:lstStyle/>
          <a:p>
            <a:r>
              <a:rPr lang="tr-TR" sz="2800" b="1" dirty="0">
                <a:latin typeface="Times New Roman" panose="02020603050405020304" pitchFamily="18" charset="0"/>
                <a:cs typeface="Times New Roman" panose="02020603050405020304" pitchFamily="18" charset="0"/>
              </a:rPr>
              <a:t>ÖĞRENCİ DİSİPLİN YÖNETMELİĞİ</a:t>
            </a:r>
          </a:p>
        </p:txBody>
      </p:sp>
      <p:sp>
        <p:nvSpPr>
          <p:cNvPr id="3" name="İçerik Yer Tutucusu 2"/>
          <p:cNvSpPr>
            <a:spLocks noGrp="1"/>
          </p:cNvSpPr>
          <p:nvPr>
            <p:ph idx="1"/>
          </p:nvPr>
        </p:nvSpPr>
        <p:spPr>
          <a:xfrm>
            <a:off x="1179182" y="1554705"/>
            <a:ext cx="10080770" cy="5153891"/>
          </a:xfrm>
        </p:spPr>
        <p:txBody>
          <a:bodyPr>
            <a:normAutofit fontScale="85000" lnSpcReduction="20000"/>
          </a:bodyPr>
          <a:lstStyle/>
          <a:p>
            <a:r>
              <a:rPr lang="tr-TR" b="1" dirty="0">
                <a:solidFill>
                  <a:schemeClr val="bg1"/>
                </a:solidFill>
                <a:latin typeface="Times New Roman" panose="02020603050405020304" pitchFamily="18" charset="0"/>
                <a:cs typeface="Times New Roman" panose="02020603050405020304" pitchFamily="18" charset="0"/>
              </a:rPr>
              <a:t>Yükseköğretim kurumundan bir haftadan bir aya kadar uzaklaştırma cezası gerektiren disiplin suçları</a:t>
            </a:r>
          </a:p>
          <a:p>
            <a:pPr marL="0" indent="0">
              <a:buNone/>
            </a:pPr>
            <a:r>
              <a:rPr lang="tr-TR" b="1" dirty="0">
                <a:solidFill>
                  <a:schemeClr val="tx1"/>
                </a:solidFill>
                <a:highlight>
                  <a:srgbClr val="00FFFF"/>
                </a:highlight>
                <a:latin typeface="Times New Roman" panose="02020603050405020304" pitchFamily="18" charset="0"/>
                <a:cs typeface="Times New Roman" panose="02020603050405020304" pitchFamily="18" charset="0"/>
              </a:rPr>
              <a:t>a)</a:t>
            </a:r>
            <a:r>
              <a:rPr lang="tr-TR" b="1" dirty="0">
                <a:solidFill>
                  <a:schemeClr val="tx1"/>
                </a:solidFill>
                <a:latin typeface="Times New Roman" panose="02020603050405020304" pitchFamily="18" charset="0"/>
                <a:cs typeface="Times New Roman" panose="02020603050405020304" pitchFamily="18" charset="0"/>
              </a:rPr>
              <a:t> Öğrenme ve öğretme hürriyetini engelleyici veya yükseköğretim kurumlarının işleyiş ve huzurunu bozucu eylemlerde bulunmak,</a:t>
            </a:r>
          </a:p>
          <a:p>
            <a:pPr marL="0" indent="0">
              <a:buNone/>
            </a:pPr>
            <a:r>
              <a:rPr lang="tr-TR" b="1" dirty="0">
                <a:solidFill>
                  <a:schemeClr val="tx1"/>
                </a:solidFill>
                <a:latin typeface="Times New Roman" panose="02020603050405020304" pitchFamily="18" charset="0"/>
                <a:cs typeface="Times New Roman" panose="02020603050405020304" pitchFamily="18" charset="0"/>
              </a:rPr>
              <a:t>b) Disiplin soruşturmalarının sağlıklı bir şekilde yürütülmesini engellemek,</a:t>
            </a:r>
          </a:p>
          <a:p>
            <a:pPr marL="0" indent="0">
              <a:buNone/>
            </a:pPr>
            <a:r>
              <a:rPr lang="tr-TR" b="1" dirty="0">
                <a:solidFill>
                  <a:schemeClr val="tx1"/>
                </a:solidFill>
                <a:highlight>
                  <a:srgbClr val="00FFFF"/>
                </a:highlight>
                <a:latin typeface="Times New Roman" panose="02020603050405020304" pitchFamily="18" charset="0"/>
                <a:cs typeface="Times New Roman" panose="02020603050405020304" pitchFamily="18" charset="0"/>
              </a:rPr>
              <a:t>c)</a:t>
            </a:r>
            <a:r>
              <a:rPr lang="tr-TR" b="1" dirty="0">
                <a:solidFill>
                  <a:schemeClr val="tx1"/>
                </a:solidFill>
                <a:latin typeface="Times New Roman" panose="02020603050405020304" pitchFamily="18" charset="0"/>
                <a:cs typeface="Times New Roman" panose="02020603050405020304" pitchFamily="18" charset="0"/>
              </a:rPr>
              <a:t> Yükseköğretim kurumundan aldığı ve kendine hak sağlayan bir belgeyi başkasına vererek kullandırmak veya başkasına ait bir belgeyi kullanmak,</a:t>
            </a:r>
          </a:p>
          <a:p>
            <a:pPr marL="0" indent="0">
              <a:buNone/>
            </a:pPr>
            <a:r>
              <a:rPr lang="tr-TR" b="1" dirty="0">
                <a:solidFill>
                  <a:schemeClr val="tx1"/>
                </a:solidFill>
                <a:highlight>
                  <a:srgbClr val="00FFFF"/>
                </a:highlight>
                <a:latin typeface="Times New Roman" panose="02020603050405020304" pitchFamily="18" charset="0"/>
                <a:cs typeface="Times New Roman" panose="02020603050405020304" pitchFamily="18" charset="0"/>
              </a:rPr>
              <a:t>ç)</a:t>
            </a:r>
            <a:r>
              <a:rPr lang="tr-TR" b="1" dirty="0">
                <a:solidFill>
                  <a:schemeClr val="tx1"/>
                </a:solidFill>
                <a:latin typeface="Times New Roman" panose="02020603050405020304" pitchFamily="18" charset="0"/>
                <a:cs typeface="Times New Roman" panose="02020603050405020304" pitchFamily="18" charset="0"/>
              </a:rPr>
              <a:t> Yükseköğretim kurumunda kişilerin şeref ve haysiyetini zedeleyen sözlü veya yazılı eylemlerde bulunmak,</a:t>
            </a:r>
          </a:p>
          <a:p>
            <a:pPr marL="0" indent="0">
              <a:buNone/>
            </a:pPr>
            <a:r>
              <a:rPr lang="tr-TR" b="1" dirty="0">
                <a:solidFill>
                  <a:schemeClr val="tx1"/>
                </a:solidFill>
                <a:latin typeface="Times New Roman" panose="02020603050405020304" pitchFamily="18" charset="0"/>
                <a:cs typeface="Times New Roman" panose="02020603050405020304" pitchFamily="18" charset="0"/>
              </a:rPr>
              <a:t>d) Yükseköğretim kurumu personelinin kurum içinde ya da dışında</a:t>
            </a:r>
            <a:r>
              <a:rPr lang="tr-TR" b="1" dirty="0">
                <a:latin typeface="Times New Roman" panose="02020603050405020304" pitchFamily="18" charset="0"/>
                <a:cs typeface="Times New Roman" panose="02020603050405020304" pitchFamily="18" charset="0"/>
              </a:rPr>
              <a:t> </a:t>
            </a:r>
            <a:r>
              <a:rPr lang="tr-TR" b="1" dirty="0">
                <a:solidFill>
                  <a:schemeClr val="tx1"/>
                </a:solidFill>
                <a:latin typeface="Times New Roman" panose="02020603050405020304" pitchFamily="18" charset="0"/>
                <a:cs typeface="Times New Roman" panose="02020603050405020304" pitchFamily="18" charset="0"/>
              </a:rPr>
              <a:t>şeref ve haysiyetini zedeleyen sözlü veya yazılı eylemlerde bulunmak,</a:t>
            </a:r>
          </a:p>
          <a:p>
            <a:pPr marL="0" indent="0">
              <a:buNone/>
            </a:pPr>
            <a:r>
              <a:rPr lang="tr-TR" b="1" dirty="0">
                <a:solidFill>
                  <a:schemeClr val="tx1"/>
                </a:solidFill>
                <a:highlight>
                  <a:srgbClr val="00FFFF"/>
                </a:highlight>
                <a:latin typeface="Times New Roman" panose="02020603050405020304" pitchFamily="18" charset="0"/>
                <a:cs typeface="Times New Roman" panose="02020603050405020304" pitchFamily="18" charset="0"/>
              </a:rPr>
              <a:t>e) </a:t>
            </a:r>
            <a:r>
              <a:rPr lang="tr-TR" b="1" dirty="0">
                <a:solidFill>
                  <a:schemeClr val="tx1"/>
                </a:solidFill>
                <a:latin typeface="Times New Roman" panose="02020603050405020304" pitchFamily="18" charset="0"/>
                <a:cs typeface="Times New Roman" panose="02020603050405020304" pitchFamily="18" charset="0"/>
              </a:rPr>
              <a:t>Yükseköğretim kurumunda alkollü içki içmek,</a:t>
            </a:r>
          </a:p>
          <a:p>
            <a:pPr marL="0" indent="0">
              <a:buNone/>
            </a:pPr>
            <a:r>
              <a:rPr lang="tr-TR" b="1" dirty="0">
                <a:solidFill>
                  <a:schemeClr val="tx1"/>
                </a:solidFill>
                <a:highlight>
                  <a:srgbClr val="00FFFF"/>
                </a:highlight>
                <a:latin typeface="Times New Roman" panose="02020603050405020304" pitchFamily="18" charset="0"/>
                <a:cs typeface="Times New Roman" panose="02020603050405020304" pitchFamily="18" charset="0"/>
              </a:rPr>
              <a:t>f)</a:t>
            </a:r>
            <a:r>
              <a:rPr lang="tr-TR" b="1" dirty="0">
                <a:solidFill>
                  <a:schemeClr val="tx1"/>
                </a:solidFill>
                <a:latin typeface="Times New Roman" panose="02020603050405020304" pitchFamily="18" charset="0"/>
                <a:cs typeface="Times New Roman" panose="02020603050405020304" pitchFamily="18" charset="0"/>
              </a:rPr>
              <a:t> Yükseköğretim kurumuna ait kapalı ve açık mahallerde yetkililerden izin almadan toplantılar düzenlemek.</a:t>
            </a:r>
          </a:p>
          <a:p>
            <a:endParaRPr lang="tr-TR" dirty="0"/>
          </a:p>
        </p:txBody>
      </p:sp>
    </p:spTree>
    <p:extLst>
      <p:ext uri="{BB962C8B-B14F-4D97-AF65-F5344CB8AC3E}">
        <p14:creationId xmlns:p14="http://schemas.microsoft.com/office/powerpoint/2010/main" val="71198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9942" y="800942"/>
            <a:ext cx="8534400" cy="581891"/>
          </a:xfrm>
        </p:spPr>
        <p:txBody>
          <a:bodyPr>
            <a:normAutofit/>
          </a:bodyPr>
          <a:lstStyle/>
          <a:p>
            <a:r>
              <a:rPr lang="tr-TR" sz="2800" b="1" dirty="0">
                <a:latin typeface="Times New Roman" panose="02020603050405020304" pitchFamily="18" charset="0"/>
                <a:cs typeface="Times New Roman" panose="02020603050405020304" pitchFamily="18" charset="0"/>
              </a:rPr>
              <a:t>ÖĞRENCİ DİSİPLİN YÖNETMELİĞİ</a:t>
            </a:r>
          </a:p>
        </p:txBody>
      </p:sp>
      <p:sp>
        <p:nvSpPr>
          <p:cNvPr id="3" name="İçerik Yer Tutucusu 2"/>
          <p:cNvSpPr>
            <a:spLocks noGrp="1"/>
          </p:cNvSpPr>
          <p:nvPr>
            <p:ph idx="1"/>
          </p:nvPr>
        </p:nvSpPr>
        <p:spPr>
          <a:xfrm>
            <a:off x="1104340" y="1617611"/>
            <a:ext cx="10189735" cy="5240389"/>
          </a:xfrm>
        </p:spPr>
        <p:txBody>
          <a:bodyPr>
            <a:normAutofit fontScale="92500" lnSpcReduction="10000"/>
          </a:bodyPr>
          <a:lstStyle/>
          <a:p>
            <a:r>
              <a:rPr lang="tr-TR" sz="1900" b="1" dirty="0">
                <a:solidFill>
                  <a:schemeClr val="bg1"/>
                </a:solidFill>
                <a:latin typeface="Times New Roman" panose="02020603050405020304" pitchFamily="18" charset="0"/>
                <a:cs typeface="Times New Roman" panose="02020603050405020304" pitchFamily="18" charset="0"/>
              </a:rPr>
              <a:t>Yükseköğretim kurumundan bir yarıyıl için uzaklaştırma cezası gerektiren disiplin suçları</a:t>
            </a:r>
          </a:p>
          <a:p>
            <a:pPr marL="0" indent="0">
              <a:buNone/>
            </a:pPr>
            <a:r>
              <a:rPr lang="tr-TR" sz="1900" b="1" dirty="0">
                <a:solidFill>
                  <a:schemeClr val="tx1"/>
                </a:solidFill>
                <a:latin typeface="Times New Roman" panose="02020603050405020304" pitchFamily="18" charset="0"/>
                <a:cs typeface="Times New Roman" panose="02020603050405020304" pitchFamily="18" charset="0"/>
              </a:rPr>
              <a:t>a) Yükseköğretim kurumu personeli ve öğrencilerini tehdit etmek,</a:t>
            </a:r>
          </a:p>
          <a:p>
            <a:pPr marL="0" indent="0">
              <a:buNone/>
            </a:pPr>
            <a:r>
              <a:rPr lang="tr-TR" sz="1900" b="1" dirty="0">
                <a:solidFill>
                  <a:schemeClr val="tx1"/>
                </a:solidFill>
                <a:latin typeface="Times New Roman" panose="02020603050405020304" pitchFamily="18" charset="0"/>
                <a:cs typeface="Times New Roman" panose="02020603050405020304" pitchFamily="18" charset="0"/>
              </a:rPr>
              <a:t>b) Yükseköğretim kurumlarında işgal ve benzeri fiillerle yükseköğretim kurumunun hizmetlerini engelleyici eylemlerde bulunmak,</a:t>
            </a:r>
          </a:p>
          <a:p>
            <a:pPr marL="0" indent="0">
              <a:buNone/>
            </a:pPr>
            <a:r>
              <a:rPr lang="tr-TR" sz="1900" b="1" dirty="0">
                <a:solidFill>
                  <a:schemeClr val="tx1"/>
                </a:solidFill>
                <a:highlight>
                  <a:srgbClr val="00FFFF"/>
                </a:highlight>
                <a:latin typeface="Times New Roman" panose="02020603050405020304" pitchFamily="18" charset="0"/>
                <a:cs typeface="Times New Roman" panose="02020603050405020304" pitchFamily="18" charset="0"/>
              </a:rPr>
              <a:t>c)</a:t>
            </a:r>
            <a:r>
              <a:rPr lang="tr-TR" sz="1900" b="1" dirty="0">
                <a:solidFill>
                  <a:schemeClr val="tx1"/>
                </a:solidFill>
                <a:latin typeface="Times New Roman" panose="02020603050405020304" pitchFamily="18" charset="0"/>
                <a:cs typeface="Times New Roman" panose="02020603050405020304" pitchFamily="18" charset="0"/>
              </a:rPr>
              <a:t> Kurum personeli ve öğrencilerine fiili saldırıda bulunmak,</a:t>
            </a:r>
          </a:p>
          <a:p>
            <a:pPr marL="0" indent="0">
              <a:buNone/>
            </a:pPr>
            <a:r>
              <a:rPr lang="tr-TR" sz="1900" b="1" dirty="0">
                <a:solidFill>
                  <a:schemeClr val="tx1"/>
                </a:solidFill>
                <a:latin typeface="Times New Roman" panose="02020603050405020304" pitchFamily="18" charset="0"/>
                <a:cs typeface="Times New Roman" panose="02020603050405020304" pitchFamily="18" charset="0"/>
              </a:rPr>
              <a:t>ç) Yükseköğretim kurumlarında hırsızlık yapmak,</a:t>
            </a:r>
          </a:p>
          <a:p>
            <a:pPr marL="0" indent="0">
              <a:buNone/>
            </a:pPr>
            <a:r>
              <a:rPr lang="tr-TR" sz="1900" b="1" dirty="0">
                <a:solidFill>
                  <a:schemeClr val="tx1"/>
                </a:solidFill>
                <a:latin typeface="Times New Roman" panose="02020603050405020304" pitchFamily="18" charset="0"/>
                <a:cs typeface="Times New Roman" panose="02020603050405020304" pitchFamily="18" charset="0"/>
              </a:rPr>
              <a:t>d) Yükseköğretim kurumu bünyesinde mevcut bina, demirbaş eşya ve benzeri malzemeyi tahrip etmek veya bilişim sistemine zarar vermek,</a:t>
            </a:r>
          </a:p>
          <a:p>
            <a:pPr marL="0" indent="0">
              <a:buNone/>
            </a:pPr>
            <a:r>
              <a:rPr lang="tr-TR" sz="1900" b="1" dirty="0">
                <a:solidFill>
                  <a:schemeClr val="tx1"/>
                </a:solidFill>
                <a:highlight>
                  <a:srgbClr val="00FFFF"/>
                </a:highlight>
                <a:latin typeface="Times New Roman" panose="02020603050405020304" pitchFamily="18" charset="0"/>
                <a:cs typeface="Times New Roman" panose="02020603050405020304" pitchFamily="18" charset="0"/>
              </a:rPr>
              <a:t>e)</a:t>
            </a:r>
            <a:r>
              <a:rPr lang="tr-TR" sz="1900" b="1" dirty="0">
                <a:solidFill>
                  <a:schemeClr val="tx1"/>
                </a:solidFill>
                <a:latin typeface="Times New Roman" panose="02020603050405020304" pitchFamily="18" charset="0"/>
                <a:cs typeface="Times New Roman" panose="02020603050405020304" pitchFamily="18" charset="0"/>
              </a:rPr>
              <a:t> </a:t>
            </a:r>
            <a:r>
              <a:rPr lang="tr-TR" sz="1900" b="1" dirty="0">
                <a:latin typeface="Times New Roman" panose="02020603050405020304" pitchFamily="18" charset="0"/>
                <a:cs typeface="Times New Roman" panose="02020603050405020304" pitchFamily="18" charset="0"/>
              </a:rPr>
              <a:t>Sınavlarda kopya çekmek veya çektirmek</a:t>
            </a:r>
            <a:r>
              <a:rPr lang="tr-TR" sz="1900" b="1" dirty="0">
                <a:solidFill>
                  <a:schemeClr val="tx1"/>
                </a:solidFill>
                <a:latin typeface="Times New Roman" panose="02020603050405020304" pitchFamily="18" charset="0"/>
                <a:cs typeface="Times New Roman" panose="02020603050405020304" pitchFamily="18" charset="0"/>
              </a:rPr>
              <a:t>, </a:t>
            </a:r>
          </a:p>
          <a:p>
            <a:pPr marL="0" indent="0">
              <a:buNone/>
            </a:pPr>
            <a:r>
              <a:rPr lang="tr-TR" sz="1900" b="1" dirty="0">
                <a:solidFill>
                  <a:schemeClr val="tx1"/>
                </a:solidFill>
                <a:highlight>
                  <a:srgbClr val="00FFFF"/>
                </a:highlight>
                <a:latin typeface="Times New Roman" panose="02020603050405020304" pitchFamily="18" charset="0"/>
                <a:cs typeface="Times New Roman" panose="02020603050405020304" pitchFamily="18" charset="0"/>
              </a:rPr>
              <a:t>f) </a:t>
            </a:r>
            <a:r>
              <a:rPr lang="tr-TR" sz="1900" b="1" dirty="0">
                <a:solidFill>
                  <a:schemeClr val="tx1"/>
                </a:solidFill>
                <a:latin typeface="Times New Roman" panose="02020603050405020304" pitchFamily="18" charset="0"/>
                <a:cs typeface="Times New Roman" panose="02020603050405020304" pitchFamily="18" charset="0"/>
              </a:rPr>
              <a:t>Seminer, tez ve yayınlarında intihal yapmak,</a:t>
            </a:r>
          </a:p>
          <a:p>
            <a:pPr marL="0" indent="0">
              <a:buNone/>
            </a:pPr>
            <a:r>
              <a:rPr lang="tr-TR" sz="1900" b="1" dirty="0">
                <a:solidFill>
                  <a:schemeClr val="tx1"/>
                </a:solidFill>
                <a:latin typeface="Times New Roman" panose="02020603050405020304" pitchFamily="18" charset="0"/>
                <a:cs typeface="Times New Roman" panose="02020603050405020304" pitchFamily="18" charset="0"/>
              </a:rPr>
              <a:t>g) Yükseköğretim kurumundan uzaklaştırma cezası almış olmasına rağmen bu karara uymamak.</a:t>
            </a:r>
          </a:p>
          <a:p>
            <a:endParaRPr lang="tr-TR" dirty="0"/>
          </a:p>
        </p:txBody>
      </p:sp>
    </p:spTree>
    <p:extLst>
      <p:ext uri="{BB962C8B-B14F-4D97-AF65-F5344CB8AC3E}">
        <p14:creationId xmlns:p14="http://schemas.microsoft.com/office/powerpoint/2010/main" val="321867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2872" y="805436"/>
            <a:ext cx="8534400" cy="484909"/>
          </a:xfrm>
        </p:spPr>
        <p:txBody>
          <a:bodyPr>
            <a:normAutofit/>
          </a:bodyPr>
          <a:lstStyle/>
          <a:p>
            <a:r>
              <a:rPr lang="tr-TR" sz="2800" b="1" dirty="0">
                <a:latin typeface="Times New Roman" panose="02020603050405020304" pitchFamily="18" charset="0"/>
                <a:cs typeface="Times New Roman" panose="02020603050405020304" pitchFamily="18" charset="0"/>
              </a:rPr>
              <a:t>ÖĞRENCİ DİSİPLİN YÖNETMELİĞİ</a:t>
            </a:r>
          </a:p>
        </p:txBody>
      </p:sp>
      <p:sp>
        <p:nvSpPr>
          <p:cNvPr id="3" name="İçerik Yer Tutucusu 2"/>
          <p:cNvSpPr>
            <a:spLocks noGrp="1"/>
          </p:cNvSpPr>
          <p:nvPr>
            <p:ph idx="1"/>
          </p:nvPr>
        </p:nvSpPr>
        <p:spPr>
          <a:xfrm>
            <a:off x="1087630" y="1606379"/>
            <a:ext cx="10305300" cy="5031074"/>
          </a:xfrm>
        </p:spPr>
        <p:txBody>
          <a:bodyPr>
            <a:normAutofit fontScale="70000" lnSpcReduction="20000"/>
          </a:bodyPr>
          <a:lstStyle/>
          <a:p>
            <a:r>
              <a:rPr lang="tr-TR" b="1" dirty="0">
                <a:solidFill>
                  <a:schemeClr val="bg1"/>
                </a:solidFill>
                <a:latin typeface="Times New Roman" panose="02020603050405020304" pitchFamily="18" charset="0"/>
                <a:cs typeface="Times New Roman" panose="02020603050405020304" pitchFamily="18" charset="0"/>
              </a:rPr>
              <a:t>Yükseköğretim kurumundan iki yarıyıl için uzaklaştırma cezasını gerektiren disiplin suçları</a:t>
            </a:r>
          </a:p>
          <a:p>
            <a:pPr marL="0" indent="0">
              <a:buNone/>
            </a:pPr>
            <a:r>
              <a:rPr lang="tr-TR" b="1" dirty="0">
                <a:solidFill>
                  <a:schemeClr val="tx1"/>
                </a:solidFill>
                <a:highlight>
                  <a:srgbClr val="00FFFF"/>
                </a:highlight>
                <a:latin typeface="Times New Roman" panose="02020603050405020304" pitchFamily="18" charset="0"/>
                <a:cs typeface="Times New Roman" panose="02020603050405020304" pitchFamily="18" charset="0"/>
              </a:rPr>
              <a:t>a) </a:t>
            </a:r>
            <a:r>
              <a:rPr lang="tr-TR" b="1" dirty="0">
                <a:solidFill>
                  <a:schemeClr val="tx1"/>
                </a:solidFill>
                <a:latin typeface="Times New Roman" panose="02020603050405020304" pitchFamily="18" charset="0"/>
                <a:cs typeface="Times New Roman" panose="02020603050405020304" pitchFamily="18" charset="0"/>
              </a:rPr>
              <a:t>Yükseköğretim kurumu görevlilerine karşı cebir ve şiddet kullanarak görevin yapılmasına engel olmak,</a:t>
            </a:r>
          </a:p>
          <a:p>
            <a:pPr marL="0" indent="0">
              <a:buNone/>
            </a:pPr>
            <a:r>
              <a:rPr lang="tr-TR" b="1" dirty="0">
                <a:solidFill>
                  <a:schemeClr val="tx1"/>
                </a:solidFill>
                <a:latin typeface="Times New Roman" panose="02020603050405020304" pitchFamily="18" charset="0"/>
                <a:cs typeface="Times New Roman" panose="02020603050405020304" pitchFamily="18" charset="0"/>
              </a:rPr>
              <a:t>b) Öğrencilere karşı cebir ve şiddet kullanarak yükseköğretim hizmetlerinden yararlanmalarını engellemek,</a:t>
            </a:r>
          </a:p>
          <a:p>
            <a:pPr marL="0" indent="0">
              <a:buNone/>
            </a:pPr>
            <a:r>
              <a:rPr lang="tr-TR" b="1" dirty="0">
                <a:solidFill>
                  <a:schemeClr val="tx1"/>
                </a:solidFill>
                <a:latin typeface="Times New Roman" panose="02020603050405020304" pitchFamily="18" charset="0"/>
                <a:cs typeface="Times New Roman" panose="02020603050405020304" pitchFamily="18" charset="0"/>
              </a:rPr>
              <a:t>c) Suç sayılan eylemleri işlemek</a:t>
            </a:r>
            <a:r>
              <a:rPr lang="tr-TR" b="1" baseline="30000" dirty="0">
                <a:latin typeface="Times New Roman" panose="02020603050405020304" pitchFamily="18" charset="0"/>
                <a:cs typeface="Times New Roman" panose="02020603050405020304" pitchFamily="18" charset="0"/>
              </a:rPr>
              <a:t> </a:t>
            </a:r>
            <a:r>
              <a:rPr lang="tr-TR" b="1" dirty="0">
                <a:solidFill>
                  <a:schemeClr val="tx1"/>
                </a:solidFill>
                <a:latin typeface="Times New Roman" panose="02020603050405020304" pitchFamily="18" charset="0"/>
                <a:cs typeface="Times New Roman" panose="02020603050405020304" pitchFamily="18" charset="0"/>
              </a:rPr>
              <a:t>veya bir kimseyi veya grubu, cebir veya tehditle suç sayılan bir eylemi düzenlemeye veya böyle bir eyleme katılmaya zorlamak,</a:t>
            </a:r>
          </a:p>
          <a:p>
            <a:pPr marL="0" indent="0">
              <a:buNone/>
            </a:pPr>
            <a:r>
              <a:rPr lang="tr-TR" b="1" dirty="0">
                <a:solidFill>
                  <a:schemeClr val="tx1"/>
                </a:solidFill>
                <a:highlight>
                  <a:srgbClr val="00FFFF"/>
                </a:highlight>
                <a:latin typeface="Times New Roman" panose="02020603050405020304" pitchFamily="18" charset="0"/>
                <a:cs typeface="Times New Roman" panose="02020603050405020304" pitchFamily="18" charset="0"/>
              </a:rPr>
              <a:t>ç)</a:t>
            </a:r>
            <a:r>
              <a:rPr lang="tr-TR" b="1" dirty="0">
                <a:solidFill>
                  <a:schemeClr val="tx1"/>
                </a:solidFill>
                <a:latin typeface="Times New Roman" panose="02020603050405020304" pitchFamily="18" charset="0"/>
                <a:cs typeface="Times New Roman" panose="02020603050405020304" pitchFamily="18" charset="0"/>
              </a:rPr>
              <a:t> Yükseköğretim kurumları içerisinde uyuşturucu ve uyarıcı madde kullanmak, taşımak, bulundurmak,</a:t>
            </a:r>
          </a:p>
          <a:p>
            <a:pPr marL="0" indent="0">
              <a:buNone/>
            </a:pPr>
            <a:r>
              <a:rPr lang="tr-TR" b="1" dirty="0">
                <a:solidFill>
                  <a:schemeClr val="tx1"/>
                </a:solidFill>
                <a:highlight>
                  <a:srgbClr val="00FFFF"/>
                </a:highlight>
                <a:latin typeface="Times New Roman" panose="02020603050405020304" pitchFamily="18" charset="0"/>
                <a:cs typeface="Times New Roman" panose="02020603050405020304" pitchFamily="18" charset="0"/>
              </a:rPr>
              <a:t>d) </a:t>
            </a:r>
            <a:r>
              <a:rPr lang="tr-TR" b="1" dirty="0">
                <a:latin typeface="Times New Roman" panose="02020603050405020304" pitchFamily="18" charset="0"/>
                <a:cs typeface="Times New Roman" panose="02020603050405020304" pitchFamily="18" charset="0"/>
              </a:rPr>
              <a:t>Sınavlarda tehditle kopya çekmek, kopya çeken öğrencilerin sınav salonundan çıkarılmasına engel olmak, kendi yerine başkasını sınava sokmak veya başkasının yerine sınava girmek, </a:t>
            </a:r>
          </a:p>
          <a:p>
            <a:pPr marL="0" indent="0">
              <a:buNone/>
            </a:pPr>
            <a:r>
              <a:rPr lang="tr-TR" b="1" dirty="0">
                <a:solidFill>
                  <a:schemeClr val="tx1"/>
                </a:solidFill>
                <a:latin typeface="Times New Roman" panose="02020603050405020304" pitchFamily="18" charset="0"/>
                <a:cs typeface="Times New Roman" panose="02020603050405020304" pitchFamily="18" charset="0"/>
              </a:rPr>
              <a:t>e) Yükseköğretim kurumlarında cinsel tacizde bulunmak,</a:t>
            </a:r>
          </a:p>
          <a:p>
            <a:pPr marL="0" indent="0">
              <a:buNone/>
            </a:pPr>
            <a:r>
              <a:rPr lang="tr-TR" b="1" dirty="0">
                <a:solidFill>
                  <a:schemeClr val="tx1"/>
                </a:solidFill>
                <a:latin typeface="Times New Roman" panose="02020603050405020304" pitchFamily="18" charset="0"/>
                <a:cs typeface="Times New Roman" panose="02020603050405020304" pitchFamily="18" charset="0"/>
              </a:rPr>
              <a:t>f) Yükseköğretim kurumlarında 10/7/1953 tarihli ve 6136 sayılı Ateşli Silahlar ve Bıçaklar ile Diğer Aletler Hakkında Kanuna aykırı olarak ateşli silahlarla mermilerini ve bıçaklarla saldırı ve savunmada kullanılmak üzere özel olarak yapılmış bulunan diğer aletleri, patlayıcı maddeleri taşımak ve bulundurmak,</a:t>
            </a:r>
          </a:p>
          <a:p>
            <a:pPr marL="0" indent="0">
              <a:buNone/>
            </a:pPr>
            <a:r>
              <a:rPr lang="tr-TR" b="1" dirty="0">
                <a:solidFill>
                  <a:schemeClr val="tx1"/>
                </a:solidFill>
                <a:latin typeface="Times New Roman" panose="02020603050405020304" pitchFamily="18" charset="0"/>
                <a:cs typeface="Times New Roman" panose="02020603050405020304" pitchFamily="18" charset="0"/>
              </a:rPr>
              <a:t>g) Yükseköğretim kurumunun bilişim sistemine girerek kendisine veya başkasının yararına haksız bir çıkar sağlamak.</a:t>
            </a:r>
          </a:p>
          <a:p>
            <a:pPr marL="0" indent="0">
              <a:buNone/>
            </a:pPr>
            <a:r>
              <a:rPr lang="tr-TR" b="1" dirty="0">
                <a:solidFill>
                  <a:schemeClr val="tx1"/>
                </a:solidFill>
                <a:latin typeface="Times New Roman" panose="02020603050405020304" pitchFamily="18" charset="0"/>
                <a:cs typeface="Times New Roman" panose="02020603050405020304" pitchFamily="18" charset="0"/>
              </a:rPr>
              <a:t>ğ)  Soruşturma ile görevlendirilenleri tehdit etmek.</a:t>
            </a:r>
          </a:p>
          <a:p>
            <a:endParaRPr lang="tr-TR" dirty="0"/>
          </a:p>
        </p:txBody>
      </p:sp>
    </p:spTree>
    <p:extLst>
      <p:ext uri="{BB962C8B-B14F-4D97-AF65-F5344CB8AC3E}">
        <p14:creationId xmlns:p14="http://schemas.microsoft.com/office/powerpoint/2010/main" val="2722840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228" y="809930"/>
            <a:ext cx="8534400" cy="734290"/>
          </a:xfrm>
        </p:spPr>
        <p:txBody>
          <a:bodyPr>
            <a:normAutofit/>
          </a:bodyPr>
          <a:lstStyle/>
          <a:p>
            <a:r>
              <a:rPr lang="tr-TR" sz="2800" b="1" dirty="0">
                <a:latin typeface="Times New Roman" panose="02020603050405020304" pitchFamily="18" charset="0"/>
                <a:cs typeface="Times New Roman" panose="02020603050405020304" pitchFamily="18" charset="0"/>
              </a:rPr>
              <a:t>ÖĞRENCİ DİSİPLİN YÖNETMELİĞİ</a:t>
            </a:r>
          </a:p>
        </p:txBody>
      </p:sp>
      <p:sp>
        <p:nvSpPr>
          <p:cNvPr id="3" name="İçerik Yer Tutucusu 2"/>
          <p:cNvSpPr>
            <a:spLocks noGrp="1"/>
          </p:cNvSpPr>
          <p:nvPr>
            <p:ph idx="1"/>
          </p:nvPr>
        </p:nvSpPr>
        <p:spPr>
          <a:xfrm>
            <a:off x="980773" y="1544220"/>
            <a:ext cx="10662661" cy="5375564"/>
          </a:xfrm>
        </p:spPr>
        <p:txBody>
          <a:bodyPr/>
          <a:lstStyle/>
          <a:p>
            <a:r>
              <a:rPr lang="tr-TR" sz="1800" b="1" dirty="0">
                <a:solidFill>
                  <a:schemeClr val="bg1"/>
                </a:solidFill>
                <a:latin typeface="Times New Roman" panose="02020603050405020304" pitchFamily="18" charset="0"/>
                <a:cs typeface="Times New Roman" panose="02020603050405020304" pitchFamily="18" charset="0"/>
              </a:rPr>
              <a:t>Yükseköğretim kurumundan çıkarma cezasını gerektiren disiplin suçları</a:t>
            </a:r>
          </a:p>
          <a:p>
            <a:pPr marL="0" indent="0">
              <a:buNone/>
            </a:pPr>
            <a:r>
              <a:rPr lang="tr-TR" sz="1800" b="1" dirty="0">
                <a:solidFill>
                  <a:schemeClr val="tx1"/>
                </a:solidFill>
                <a:highlight>
                  <a:srgbClr val="00FFFF"/>
                </a:highlight>
                <a:latin typeface="Times New Roman" panose="02020603050405020304" pitchFamily="18" charset="0"/>
                <a:cs typeface="Times New Roman" panose="02020603050405020304" pitchFamily="18" charset="0"/>
              </a:rPr>
              <a:t>a)</a:t>
            </a:r>
            <a:r>
              <a:rPr lang="tr-TR" sz="1800" b="1" dirty="0">
                <a:solidFill>
                  <a:schemeClr val="tx1"/>
                </a:solidFill>
                <a:latin typeface="Times New Roman" panose="02020603050405020304" pitchFamily="18" charset="0"/>
                <a:cs typeface="Times New Roman" panose="02020603050405020304" pitchFamily="18" charset="0"/>
              </a:rPr>
              <a:t> Mahkeme kararıyla kesinleşmiş olmak kaydıyla, suç işlemek amacıyla örgüt kurmak, böyle bir örgütü yönetmek veya bu amaçla kurulan örgüte üye olmak, üye olmamakla birlikte örgüt adına faaliyette bulunmak veya yardım etmek,</a:t>
            </a:r>
          </a:p>
          <a:p>
            <a:pPr marL="0" indent="0">
              <a:buNone/>
            </a:pPr>
            <a:r>
              <a:rPr lang="tr-TR" sz="1800" b="1" dirty="0">
                <a:solidFill>
                  <a:schemeClr val="tx1"/>
                </a:solidFill>
                <a:highlight>
                  <a:srgbClr val="00FFFF"/>
                </a:highlight>
                <a:latin typeface="Times New Roman" panose="02020603050405020304" pitchFamily="18" charset="0"/>
                <a:cs typeface="Times New Roman" panose="02020603050405020304" pitchFamily="18" charset="0"/>
              </a:rPr>
              <a:t>b)</a:t>
            </a:r>
            <a:r>
              <a:rPr lang="tr-TR" sz="1800" b="1" dirty="0">
                <a:solidFill>
                  <a:schemeClr val="tx1"/>
                </a:solidFill>
                <a:latin typeface="Times New Roman" panose="02020603050405020304" pitchFamily="18" charset="0"/>
                <a:cs typeface="Times New Roman" panose="02020603050405020304" pitchFamily="18" charset="0"/>
              </a:rPr>
              <a:t> Yükseköğretim kurumlarında uyuşturucu veya uyarıcı maddeleri satmak, satın almak, başkalarına vermek ve ticaretini yapmak,</a:t>
            </a:r>
          </a:p>
          <a:p>
            <a:pPr marL="0" indent="0">
              <a:buNone/>
            </a:pPr>
            <a:r>
              <a:rPr lang="tr-TR" sz="1800" b="1" dirty="0">
                <a:solidFill>
                  <a:schemeClr val="tx1"/>
                </a:solidFill>
                <a:highlight>
                  <a:srgbClr val="00FFFF"/>
                </a:highlight>
                <a:latin typeface="Times New Roman" panose="02020603050405020304" pitchFamily="18" charset="0"/>
                <a:cs typeface="Times New Roman" panose="02020603050405020304" pitchFamily="18" charset="0"/>
              </a:rPr>
              <a:t>c)</a:t>
            </a:r>
            <a:r>
              <a:rPr lang="tr-TR" sz="1800" b="1" dirty="0">
                <a:solidFill>
                  <a:schemeClr val="tx1"/>
                </a:solidFill>
                <a:latin typeface="Times New Roman" panose="02020603050405020304" pitchFamily="18" charset="0"/>
                <a:cs typeface="Times New Roman" panose="02020603050405020304" pitchFamily="18" charset="0"/>
              </a:rPr>
              <a:t> 6136 sayılı Ateşli Silahlar ve Bıçaklar ile Diğer Aletler Hakkında Kanuna aykırı olarak ateşli silahlarla, mermilerini ve bıçaklarla saldırı ve savunmada kullanılmak üzere özel olarak yapılmış bulunan diğer aletleri ve patlayıcı maddeleri kullanmak,</a:t>
            </a:r>
          </a:p>
          <a:p>
            <a:pPr marL="0" indent="0">
              <a:buNone/>
            </a:pPr>
            <a:r>
              <a:rPr lang="tr-TR" sz="1800" b="1" dirty="0">
                <a:solidFill>
                  <a:schemeClr val="tx1"/>
                </a:solidFill>
                <a:highlight>
                  <a:srgbClr val="00FFFF"/>
                </a:highlight>
                <a:latin typeface="Times New Roman" panose="02020603050405020304" pitchFamily="18" charset="0"/>
                <a:cs typeface="Times New Roman" panose="02020603050405020304" pitchFamily="18" charset="0"/>
              </a:rPr>
              <a:t>ç) </a:t>
            </a:r>
            <a:r>
              <a:rPr lang="tr-TR" sz="1800" b="1" dirty="0">
                <a:solidFill>
                  <a:schemeClr val="tx1"/>
                </a:solidFill>
                <a:latin typeface="Times New Roman" panose="02020603050405020304" pitchFamily="18" charset="0"/>
                <a:cs typeface="Times New Roman" panose="02020603050405020304" pitchFamily="18" charset="0"/>
              </a:rPr>
              <a:t>Kişilerin vücudu üzerinde cinsel davranışlarda bulunmak suretiyle cinsel dokunulmazlıklarını ihlal etmek.</a:t>
            </a:r>
          </a:p>
          <a:p>
            <a:endParaRPr lang="tr-TR" dirty="0"/>
          </a:p>
        </p:txBody>
      </p:sp>
    </p:spTree>
    <p:extLst>
      <p:ext uri="{BB962C8B-B14F-4D97-AF65-F5344CB8AC3E}">
        <p14:creationId xmlns:p14="http://schemas.microsoft.com/office/powerpoint/2010/main" val="341149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8157" y="805811"/>
            <a:ext cx="8534400" cy="969818"/>
          </a:xfrm>
        </p:spPr>
        <p:txBody>
          <a:bodyPr>
            <a:normAutofit/>
          </a:bodyPr>
          <a:lstStyle/>
          <a:p>
            <a:r>
              <a:rPr lang="tr-TR" sz="2800" b="1" dirty="0">
                <a:latin typeface="Times New Roman" panose="02020603050405020304" pitchFamily="18" charset="0"/>
                <a:cs typeface="Times New Roman" panose="02020603050405020304" pitchFamily="18" charset="0"/>
              </a:rPr>
              <a:t>ÖĞRENCİ DİSİPLİN YÖNETMELİĞİ</a:t>
            </a:r>
          </a:p>
        </p:txBody>
      </p:sp>
      <p:sp>
        <p:nvSpPr>
          <p:cNvPr id="3" name="İçerik Yer Tutucusu 2"/>
          <p:cNvSpPr>
            <a:spLocks noGrp="1"/>
          </p:cNvSpPr>
          <p:nvPr>
            <p:ph idx="1"/>
          </p:nvPr>
        </p:nvSpPr>
        <p:spPr>
          <a:xfrm>
            <a:off x="967433" y="2199502"/>
            <a:ext cx="10104222" cy="4785809"/>
          </a:xfrm>
        </p:spPr>
        <p:txBody>
          <a:bodyPr/>
          <a:lstStyle/>
          <a:p>
            <a:r>
              <a:rPr lang="tr-TR" b="1" dirty="0">
                <a:solidFill>
                  <a:schemeClr val="tx1"/>
                </a:solidFill>
                <a:latin typeface="Times New Roman" panose="02020603050405020304" pitchFamily="18" charset="0"/>
                <a:cs typeface="Times New Roman" panose="02020603050405020304" pitchFamily="18" charset="0"/>
              </a:rPr>
              <a:t>Sunuda yer alan Öğrenci Disiplin Yönetmeliği bölümündeki bilgiler </a:t>
            </a:r>
            <a:r>
              <a:rPr lang="tr-TR" b="1" u="sng" dirty="0">
                <a:solidFill>
                  <a:schemeClr val="tx1"/>
                </a:solidFill>
                <a:latin typeface="Times New Roman" panose="02020603050405020304" pitchFamily="18" charset="0"/>
                <a:cs typeface="Times New Roman" panose="02020603050405020304" pitchFamily="18" charset="0"/>
              </a:rPr>
              <a:t>YÜKSEKÖĞRETİM KURUMLARI ÖĞRENCİ DİSİPLİN YÖNETMELİĞİ</a:t>
            </a:r>
            <a:r>
              <a:rPr lang="tr-TR" b="1" dirty="0">
                <a:solidFill>
                  <a:schemeClr val="tx1"/>
                </a:solidFill>
                <a:latin typeface="Times New Roman" panose="02020603050405020304" pitchFamily="18" charset="0"/>
                <a:cs typeface="Times New Roman" panose="02020603050405020304" pitchFamily="18" charset="0"/>
              </a:rPr>
              <a:t>’NDEN alınmıştır.</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İlgili yönetmeliğe </a:t>
            </a:r>
            <a:r>
              <a:rPr lang="tr-TR" b="1" dirty="0">
                <a:solidFill>
                  <a:schemeClr val="bg1"/>
                </a:solidFill>
                <a:latin typeface="Times New Roman" panose="02020603050405020304" pitchFamily="18" charset="0"/>
                <a:cs typeface="Times New Roman" panose="02020603050405020304" pitchFamily="18" charset="0"/>
                <a:hlinkClick r:id="rId2"/>
              </a:rPr>
              <a:t>https://www.mevzuat.gov.tr/mevzuat?MevzuatNo=16532&amp;MevzuatTur=7&amp;MevzuatTertip=5</a:t>
            </a:r>
            <a:r>
              <a:rPr lang="tr-TR" b="1" dirty="0">
                <a:solidFill>
                  <a:schemeClr val="bg1"/>
                </a:solidFill>
                <a:latin typeface="Times New Roman" panose="02020603050405020304" pitchFamily="18" charset="0"/>
                <a:cs typeface="Times New Roman" panose="02020603050405020304" pitchFamily="18" charset="0"/>
              </a:rPr>
              <a:t> </a:t>
            </a:r>
            <a:r>
              <a:rPr lang="tr-TR" b="1" dirty="0">
                <a:solidFill>
                  <a:schemeClr val="tx1"/>
                </a:solidFill>
                <a:latin typeface="Times New Roman" panose="02020603050405020304" pitchFamily="18" charset="0"/>
                <a:cs typeface="Times New Roman" panose="02020603050405020304" pitchFamily="18" charset="0"/>
              </a:rPr>
              <a:t>bağlantı adresinden ulaşabilirsiniz.</a:t>
            </a:r>
          </a:p>
          <a:p>
            <a:endParaRPr lang="tr-TR" b="1" dirty="0">
              <a:solidFill>
                <a:schemeClr val="tx1"/>
              </a:solidFill>
            </a:endParaRPr>
          </a:p>
          <a:p>
            <a:endParaRPr lang="tr-TR" b="1" dirty="0">
              <a:solidFill>
                <a:schemeClr val="tx1"/>
              </a:solidFill>
            </a:endParaRPr>
          </a:p>
          <a:p>
            <a:endParaRPr lang="tr-TR" b="1" dirty="0">
              <a:solidFill>
                <a:schemeClr val="tx1"/>
              </a:solidFill>
            </a:endParaRPr>
          </a:p>
          <a:p>
            <a:endParaRPr lang="tr-TR" b="1" dirty="0">
              <a:solidFill>
                <a:schemeClr val="tx1"/>
              </a:solidFill>
            </a:endParaRPr>
          </a:p>
        </p:txBody>
      </p:sp>
    </p:spTree>
    <p:extLst>
      <p:ext uri="{BB962C8B-B14F-4D97-AF65-F5344CB8AC3E}">
        <p14:creationId xmlns:p14="http://schemas.microsoft.com/office/powerpoint/2010/main" val="3568434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CCC82F3C-21A4-8141-AF59-7EC3A8C9EB26}"/>
              </a:ext>
            </a:extLst>
          </p:cNvPr>
          <p:cNvSpPr>
            <a:spLocks noGrp="1"/>
          </p:cNvSpPr>
          <p:nvPr>
            <p:ph type="title"/>
          </p:nvPr>
        </p:nvSpPr>
        <p:spPr>
          <a:xfrm>
            <a:off x="2611808" y="808056"/>
            <a:ext cx="7958331" cy="1077229"/>
          </a:xfrm>
        </p:spPr>
        <p:txBody>
          <a:bodyPr>
            <a:noAutofit/>
          </a:bodyPr>
          <a:lstStyle/>
          <a:p>
            <a:pPr algn="l"/>
            <a:r>
              <a:rPr lang="tr-TR" sz="2400" b="1" dirty="0">
                <a:solidFill>
                  <a:prstClr val="white"/>
                </a:solidFill>
                <a:latin typeface="Times New Roman" panose="02020603050405020304" pitchFamily="18" charset="0"/>
                <a:cs typeface="Times New Roman" panose="02020603050405020304" pitchFamily="18" charset="0"/>
              </a:rPr>
              <a:t>Afyon Kocatepe Üniversitesi 3 Temmuz 1992’de kurulmuştur.</a:t>
            </a:r>
            <a:br>
              <a:rPr lang="tr-TR" sz="2400" b="1" dirty="0">
                <a:solidFill>
                  <a:prstClr val="white"/>
                </a:solidFill>
              </a:rPr>
            </a:br>
            <a:br>
              <a:rPr lang="tr-TR" sz="2400" b="1" dirty="0">
                <a:solidFill>
                  <a:prstClr val="white"/>
                </a:solidFill>
              </a:rPr>
            </a:br>
            <a:r>
              <a:rPr lang="tr-TR" sz="2400" b="1" dirty="0">
                <a:solidFill>
                  <a:prstClr val="white"/>
                </a:solidFill>
                <a:latin typeface="Times New Roman" panose="02020603050405020304" pitchFamily="18" charset="0"/>
                <a:cs typeface="Times New Roman" panose="02020603050405020304" pitchFamily="18" charset="0"/>
              </a:rPr>
              <a:t>Üniversitemizin tarihi, Eskişehir İktisadi ve Ticari İlimler Akademisi’ne bağlı olarak kurulan Afyonkarahisar Maliye Muhasebe Yüksekokulunun açıldığı 1974 yılına dayanmaktadır. Afyonkarahisar Maliye Muhasebe Yüksekokulu, 1987 yılında Anadolu Üniversitesi’ne bağlı Afyonkarahisar İktisadi ve İdari Bilimler Fakültesi’ne dönüştürülmüştür. Bu fakülte, sonrasında Afyon Kocatepe Üniversitesi’nin temelini oluşturmuştur.</a:t>
            </a:r>
            <a:br>
              <a:rPr lang="tr-TR" sz="2400" b="1" dirty="0">
                <a:solidFill>
                  <a:prstClr val="white"/>
                </a:solidFill>
                <a:latin typeface="Times New Roman" panose="02020603050405020304" pitchFamily="18" charset="0"/>
                <a:cs typeface="Times New Roman" panose="02020603050405020304" pitchFamily="18" charset="0"/>
              </a:rPr>
            </a:br>
            <a:br>
              <a:rPr lang="tr-TR" sz="2400" b="1" dirty="0">
                <a:solidFill>
                  <a:prstClr val="white"/>
                </a:solidFill>
                <a:latin typeface="Times New Roman" panose="02020603050405020304" pitchFamily="18" charset="0"/>
                <a:cs typeface="Times New Roman" panose="02020603050405020304" pitchFamily="18" charset="0"/>
              </a:rPr>
            </a:br>
            <a:r>
              <a:rPr lang="tr-TR" sz="2400" b="1" dirty="0">
                <a:solidFill>
                  <a:prstClr val="white"/>
                </a:solidFill>
                <a:latin typeface="Times New Roman" panose="02020603050405020304" pitchFamily="18" charset="0"/>
                <a:cs typeface="Times New Roman" panose="02020603050405020304" pitchFamily="18" charset="0"/>
              </a:rPr>
              <a:t>Bugün itibariyle Afyon Kocatepe Üniversitesi; 13 fakülte, 5 enstitü, 4 yüksekokul, 1 devlet konservatuvarı ve 14 meslek yüksekokulu ile eğitim-öğretime devam etmektedir.</a:t>
            </a:r>
            <a:br>
              <a:rPr lang="tr-TR" sz="2400" b="1" dirty="0">
                <a:solidFill>
                  <a:prstClr val="white"/>
                </a:solidFill>
                <a:latin typeface="Times New Roman" panose="02020603050405020304" pitchFamily="18" charset="0"/>
                <a:cs typeface="Times New Roman" panose="02020603050405020304" pitchFamily="18" charset="0"/>
              </a:rPr>
            </a:b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224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31311" y="782221"/>
            <a:ext cx="10440988" cy="928255"/>
          </a:xfrm>
        </p:spPr>
        <p:txBody>
          <a:bodyPr>
            <a:noAutofit/>
          </a:bodyPr>
          <a:lstStyle/>
          <a:p>
            <a:pPr algn="l"/>
            <a:r>
              <a:rPr lang="tr-TR" sz="2800" b="1" dirty="0">
                <a:latin typeface="Times New Roman" panose="02020603050405020304" pitchFamily="18" charset="0"/>
                <a:cs typeface="Times New Roman" panose="02020603050405020304" pitchFamily="18" charset="0"/>
              </a:rPr>
              <a:t>YÖNETMELİKLERİN UYGULAMA </a:t>
            </a:r>
            <a:br>
              <a:rPr lang="tr-TR" sz="2800" b="1" dirty="0">
                <a:latin typeface="Times New Roman" panose="02020603050405020304" pitchFamily="18" charset="0"/>
                <a:cs typeface="Times New Roman" panose="02020603050405020304" pitchFamily="18" charset="0"/>
              </a:rPr>
            </a:br>
            <a:r>
              <a:rPr lang="tr-TR" sz="2800" b="1" dirty="0">
                <a:latin typeface="Times New Roman" panose="02020603050405020304" pitchFamily="18" charset="0"/>
                <a:cs typeface="Times New Roman" panose="02020603050405020304" pitchFamily="18" charset="0"/>
              </a:rPr>
              <a:t>İLKELERİ VE ESASLARI</a:t>
            </a:r>
          </a:p>
        </p:txBody>
      </p:sp>
      <p:sp>
        <p:nvSpPr>
          <p:cNvPr id="3" name="İçerik Yer Tutucusu 2"/>
          <p:cNvSpPr>
            <a:spLocks noGrp="1"/>
          </p:cNvSpPr>
          <p:nvPr>
            <p:ph idx="1"/>
          </p:nvPr>
        </p:nvSpPr>
        <p:spPr>
          <a:xfrm>
            <a:off x="1116699" y="2035119"/>
            <a:ext cx="10288588" cy="4040660"/>
          </a:xfrm>
        </p:spPr>
        <p:txBody>
          <a:bodyPr>
            <a:normAutofit/>
          </a:bodyPr>
          <a:lstStyle/>
          <a:p>
            <a:pPr marL="0" indent="0">
              <a:buNone/>
            </a:pPr>
            <a:r>
              <a:rPr lang="tr-TR" b="1" dirty="0">
                <a:solidFill>
                  <a:schemeClr val="tx1"/>
                </a:solidFill>
                <a:latin typeface="Times New Roman" panose="02020603050405020304" pitchFamily="18" charset="0"/>
                <a:cs typeface="Times New Roman" panose="02020603050405020304" pitchFamily="18" charset="0"/>
              </a:rPr>
              <a:t>Eğitim ve öğrenim hayatınız süresince işinize yarayabilecek yönetmeliklere  </a:t>
            </a:r>
          </a:p>
          <a:p>
            <a:pPr marL="0" indent="0">
              <a:buNone/>
            </a:pPr>
            <a:r>
              <a:rPr lang="tr-TR" b="1" dirty="0">
                <a:solidFill>
                  <a:schemeClr val="tx1"/>
                </a:solidFill>
                <a:latin typeface="Times New Roman" panose="02020603050405020304" pitchFamily="18" charset="0"/>
                <a:cs typeface="Times New Roman" panose="02020603050405020304" pitchFamily="18" charset="0"/>
                <a:hlinkClick r:id="rId2"/>
              </a:rPr>
              <a:t>https://ogrenci.aku.edu.tr/yonetmelikler-2/</a:t>
            </a:r>
            <a:r>
              <a:rPr lang="tr-TR" b="1" dirty="0">
                <a:solidFill>
                  <a:schemeClr val="tx1"/>
                </a:solidFill>
                <a:latin typeface="Times New Roman" panose="02020603050405020304" pitchFamily="18" charset="0"/>
                <a:cs typeface="Times New Roman" panose="02020603050405020304" pitchFamily="18" charset="0"/>
              </a:rPr>
              <a:t> bağlantı adresinden ulaşabilirsiniz.</a:t>
            </a:r>
          </a:p>
          <a:p>
            <a:pPr marL="0" indent="0">
              <a:buNone/>
            </a:pPr>
            <a:r>
              <a:rPr lang="tr-TR" b="1" dirty="0">
                <a:solidFill>
                  <a:schemeClr val="tx1"/>
                </a:solidFill>
                <a:latin typeface="Times New Roman" panose="02020603050405020304" pitchFamily="18" charset="0"/>
                <a:cs typeface="Times New Roman" panose="02020603050405020304" pitchFamily="18" charset="0"/>
              </a:rPr>
              <a:t>İncelemenizde yarar olabilecek bazı yönetmelikler ise;</a:t>
            </a:r>
          </a:p>
          <a:p>
            <a:r>
              <a:rPr lang="tr-TR" b="1" dirty="0">
                <a:latin typeface="Times New Roman" panose="02020603050405020304" pitchFamily="18" charset="0"/>
                <a:cs typeface="Times New Roman" panose="02020603050405020304" pitchFamily="18" charset="0"/>
                <a:hlinkClick r:id="rId3"/>
              </a:rPr>
              <a:t>Çift Ana Dal Ve Yan Dal Lisans Eğitim-Öğretim Programları Yönetmeliği</a:t>
            </a:r>
            <a:endParaRPr lang="tr-TR" b="1" dirty="0">
              <a:latin typeface="Times New Roman" panose="02020603050405020304" pitchFamily="18" charset="0"/>
              <a:cs typeface="Times New Roman" panose="02020603050405020304" pitchFamily="18" charset="0"/>
            </a:endParaRPr>
          </a:p>
          <a:p>
            <a:r>
              <a:rPr lang="tr-TR" b="1" dirty="0">
                <a:solidFill>
                  <a:srgbClr val="3366FF"/>
                </a:solidFill>
                <a:latin typeface="Times New Roman" panose="02020603050405020304" pitchFamily="18" charset="0"/>
                <a:cs typeface="Times New Roman" panose="02020603050405020304" pitchFamily="18" charset="0"/>
                <a:hlinkClick r:id="rId4"/>
              </a:rPr>
              <a:t>Yükseköğretim Kurumları Arasında Öğrenci ve Öğretim Üyesi Değişim Programına İlişkin Yönetmelik</a:t>
            </a:r>
            <a:endParaRPr lang="tr-TR" b="1" dirty="0">
              <a:solidFill>
                <a:srgbClr val="3366FF"/>
              </a:solidFill>
              <a:latin typeface="Times New Roman" panose="02020603050405020304" pitchFamily="18" charset="0"/>
              <a:cs typeface="Times New Roman" panose="02020603050405020304" pitchFamily="18" charset="0"/>
            </a:endParaRPr>
          </a:p>
          <a:p>
            <a:r>
              <a:rPr lang="tr-TR" b="1" dirty="0">
                <a:latin typeface="Times New Roman" panose="02020603050405020304" pitchFamily="18" charset="0"/>
                <a:cs typeface="Times New Roman" panose="02020603050405020304" pitchFamily="18" charset="0"/>
                <a:hlinkClick r:id="rId5"/>
              </a:rPr>
              <a:t>Örgün Eğitim Öğrencilerine Uzaktan Eğitimle Verilecek Dersler İçin Uygulama Esasları Yönergesi </a:t>
            </a:r>
            <a:r>
              <a:rPr lang="tr-TR" b="1" dirty="0">
                <a:latin typeface="Times New Roman" panose="02020603050405020304" pitchFamily="18" charset="0"/>
                <a:cs typeface="Times New Roman" panose="02020603050405020304" pitchFamily="18" charset="0"/>
              </a:rPr>
              <a:t> </a:t>
            </a:r>
            <a:r>
              <a:rPr lang="tr-TR" b="1" dirty="0" err="1">
                <a:solidFill>
                  <a:schemeClr val="tx1"/>
                </a:solidFill>
                <a:latin typeface="Times New Roman" panose="02020603050405020304" pitchFamily="18" charset="0"/>
                <a:cs typeface="Times New Roman" panose="02020603050405020304" pitchFamily="18" charset="0"/>
              </a:rPr>
              <a:t>vb</a:t>
            </a:r>
            <a:r>
              <a:rPr lang="tr-TR" b="1" dirty="0">
                <a:solidFill>
                  <a:schemeClr val="tx1"/>
                </a:solidFill>
                <a:latin typeface="Times New Roman" panose="02020603050405020304" pitchFamily="18" charset="0"/>
                <a:cs typeface="Times New Roman" panose="02020603050405020304" pitchFamily="18" charset="0"/>
              </a:rPr>
              <a:t>.’</a:t>
            </a:r>
            <a:r>
              <a:rPr lang="tr-TR" b="1" dirty="0" err="1">
                <a:solidFill>
                  <a:schemeClr val="tx1"/>
                </a:solidFill>
                <a:latin typeface="Times New Roman" panose="02020603050405020304" pitchFamily="18" charset="0"/>
                <a:cs typeface="Times New Roman" panose="02020603050405020304" pitchFamily="18" charset="0"/>
              </a:rPr>
              <a:t>dir</a:t>
            </a:r>
            <a:r>
              <a:rPr lang="tr-TR"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8147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498" y="805439"/>
            <a:ext cx="10607244" cy="665018"/>
          </a:xfrm>
        </p:spPr>
        <p:txBody>
          <a:bodyPr>
            <a:normAutofit/>
          </a:bodyPr>
          <a:lstStyle/>
          <a:p>
            <a:r>
              <a:rPr lang="tr-TR" sz="2600" b="1" dirty="0">
                <a:latin typeface="Times New Roman" panose="02020603050405020304" pitchFamily="18" charset="0"/>
                <a:cs typeface="Times New Roman" panose="02020603050405020304" pitchFamily="18" charset="0"/>
              </a:rPr>
              <a:t>ÇİFT ANA DAL / YAN DAL / YATAY GEÇİŞ ESASLARI</a:t>
            </a:r>
          </a:p>
        </p:txBody>
      </p:sp>
      <p:sp>
        <p:nvSpPr>
          <p:cNvPr id="3" name="İçerik Yer Tutucusu 2"/>
          <p:cNvSpPr>
            <a:spLocks noGrp="1"/>
          </p:cNvSpPr>
          <p:nvPr>
            <p:ph idx="1"/>
          </p:nvPr>
        </p:nvSpPr>
        <p:spPr>
          <a:xfrm>
            <a:off x="1014963" y="1060432"/>
            <a:ext cx="9989079" cy="4992129"/>
          </a:xfrm>
        </p:spPr>
        <p:txBody>
          <a:bodyPr>
            <a:normAutofit fontScale="92500" lnSpcReduction="10000"/>
          </a:bodyPr>
          <a:lstStyle/>
          <a:p>
            <a:pPr marL="0" indent="0">
              <a:buNone/>
            </a:pPr>
            <a:endParaRPr lang="tr-TR" b="1" u="sng" dirty="0"/>
          </a:p>
          <a:p>
            <a:pPr marL="0" indent="0">
              <a:buNone/>
            </a:pPr>
            <a:r>
              <a:rPr lang="tr-TR" b="1" dirty="0">
                <a:latin typeface="Times New Roman" panose="02020603050405020304" pitchFamily="18" charset="0"/>
                <a:cs typeface="Times New Roman" panose="02020603050405020304" pitchFamily="18" charset="0"/>
              </a:rPr>
              <a:t>      ÇİFT ANA DAL PROGRAMI</a:t>
            </a:r>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Öğrenci ikinci ana dal diploma programına, ana dal lisans diploma programında en erken üçüncü yarıyılın başında (2.sınıf), en geç ise dört yıllık programlarda beşinci yarıyılın başında (3.sınıf) başvurabilir.</a:t>
            </a:r>
          </a:p>
          <a:p>
            <a:r>
              <a:rPr lang="tr-TR" b="1" dirty="0">
                <a:solidFill>
                  <a:schemeClr val="tx1"/>
                </a:solidFill>
                <a:latin typeface="Times New Roman" panose="02020603050405020304" pitchFamily="18" charset="0"/>
                <a:cs typeface="Times New Roman" panose="02020603050405020304" pitchFamily="18" charset="0"/>
              </a:rPr>
              <a:t>Başvuru anında ana dal diploma programındaki genel not ortalaması 100 üzerinden en az 70 olan ve ana dal diploma programının ilgili sınıfında başarı sıralaması itibari ile en üst %20’lik dilimde bulunan öğrenciler ikinci ana dal diploma programına başvurabilirler.</a:t>
            </a:r>
          </a:p>
          <a:p>
            <a:r>
              <a:rPr lang="tr-TR" b="1" dirty="0">
                <a:solidFill>
                  <a:schemeClr val="tx1"/>
                </a:solidFill>
                <a:latin typeface="Times New Roman" panose="02020603050405020304" pitchFamily="18" charset="0"/>
                <a:cs typeface="Times New Roman" panose="02020603050405020304" pitchFamily="18" charset="0"/>
              </a:rPr>
              <a:t>Çift ana dal programındaki gereklilikleri yerine getiren öğrenci başarılı olması durumunda çift ana dal programı için de diploma </a:t>
            </a:r>
            <a:r>
              <a:rPr lang="tr-TR" b="1" dirty="0">
                <a:latin typeface="Times New Roman" panose="02020603050405020304" pitchFamily="18" charset="0"/>
                <a:cs typeface="Times New Roman" panose="02020603050405020304" pitchFamily="18" charset="0"/>
              </a:rPr>
              <a:t>hakkı kazanmış olur</a:t>
            </a:r>
            <a:r>
              <a:rPr lang="tr-TR" b="1" dirty="0">
                <a:solidFill>
                  <a:schemeClr val="tx1"/>
                </a:solidFill>
                <a:latin typeface="Times New Roman" panose="02020603050405020304" pitchFamily="18" charset="0"/>
                <a:cs typeface="Times New Roman" panose="02020603050405020304" pitchFamily="18" charset="0"/>
              </a:rPr>
              <a:t>.</a:t>
            </a:r>
          </a:p>
          <a:p>
            <a:r>
              <a:rPr lang="tr-TR" b="1" dirty="0">
                <a:solidFill>
                  <a:schemeClr val="tx1"/>
                </a:solidFill>
                <a:latin typeface="Times New Roman" panose="02020603050405020304" pitchFamily="18" charset="0"/>
                <a:cs typeface="Times New Roman" panose="02020603050405020304" pitchFamily="18" charset="0"/>
              </a:rPr>
              <a:t>Şu anda İktisadi ve İdari Bilimler Fakültesi’nde çift ana dal yapan 122 öğrenci bulunmaktadır.</a:t>
            </a:r>
          </a:p>
        </p:txBody>
      </p:sp>
    </p:spTree>
    <p:extLst>
      <p:ext uri="{BB962C8B-B14F-4D97-AF65-F5344CB8AC3E}">
        <p14:creationId xmlns:p14="http://schemas.microsoft.com/office/powerpoint/2010/main" val="4230941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0006" y="817420"/>
            <a:ext cx="10302443" cy="817418"/>
          </a:xfrm>
        </p:spPr>
        <p:txBody>
          <a:bodyPr>
            <a:normAutofit/>
          </a:bodyPr>
          <a:lstStyle/>
          <a:p>
            <a:r>
              <a:rPr lang="tr-TR" sz="2600" b="1" dirty="0">
                <a:latin typeface="Times New Roman" panose="02020603050405020304" pitchFamily="18" charset="0"/>
                <a:cs typeface="Times New Roman" panose="02020603050405020304" pitchFamily="18" charset="0"/>
              </a:rPr>
              <a:t>ÇİFT ANA DAL / YAN DAL / YATAY GEÇİŞ ESASLARI</a:t>
            </a:r>
          </a:p>
        </p:txBody>
      </p:sp>
      <p:sp>
        <p:nvSpPr>
          <p:cNvPr id="3" name="İçerik Yer Tutucusu 2"/>
          <p:cNvSpPr>
            <a:spLocks noGrp="1"/>
          </p:cNvSpPr>
          <p:nvPr>
            <p:ph idx="1"/>
          </p:nvPr>
        </p:nvSpPr>
        <p:spPr>
          <a:xfrm>
            <a:off x="1187233" y="1650941"/>
            <a:ext cx="9817533" cy="4918363"/>
          </a:xfrm>
        </p:spPr>
        <p:txBody>
          <a:bodyPr>
            <a:normAutofit lnSpcReduction="10000"/>
          </a:bodyPr>
          <a:lstStyle/>
          <a:p>
            <a:pPr marL="0" indent="0">
              <a:buNone/>
            </a:pPr>
            <a:r>
              <a:rPr lang="tr-TR" b="1" dirty="0">
                <a:solidFill>
                  <a:schemeClr val="tx1"/>
                </a:solidFill>
                <a:latin typeface="Times New Roman" panose="02020603050405020304" pitchFamily="18" charset="0"/>
                <a:cs typeface="Times New Roman" panose="02020603050405020304" pitchFamily="18" charset="0"/>
              </a:rPr>
              <a:t>      YAN DAL PROGRAMI</a:t>
            </a:r>
          </a:p>
          <a:p>
            <a:r>
              <a:rPr lang="tr-TR" b="1" dirty="0">
                <a:solidFill>
                  <a:schemeClr val="tx1"/>
                </a:solidFill>
                <a:latin typeface="Times New Roman" panose="02020603050405020304" pitchFamily="18" charset="0"/>
                <a:cs typeface="Times New Roman" panose="02020603050405020304" pitchFamily="18" charset="0"/>
              </a:rPr>
              <a:t>Öğrenci, yan dal programına ana dal lisans programının en erken üçüncü (2.sınıf), en geç altıncı yarıyılının (3.sınıf) başında başvurabilir. </a:t>
            </a:r>
          </a:p>
          <a:p>
            <a:r>
              <a:rPr lang="tr-TR" b="1" dirty="0">
                <a:solidFill>
                  <a:schemeClr val="tx1"/>
                </a:solidFill>
                <a:latin typeface="Times New Roman" panose="02020603050405020304" pitchFamily="18" charset="0"/>
                <a:cs typeface="Times New Roman" panose="02020603050405020304" pitchFamily="18" charset="0"/>
              </a:rPr>
              <a:t>Yan dal programına, başvurduğu yarıyıla kadar aldığı lisans programındaki tüm kredili dersleri başarıyla tamamlamış olan öğrenciler başvurabilir. </a:t>
            </a:r>
          </a:p>
          <a:p>
            <a:r>
              <a:rPr lang="tr-TR" b="1" dirty="0">
                <a:solidFill>
                  <a:schemeClr val="tx1"/>
                </a:solidFill>
                <a:latin typeface="Times New Roman" panose="02020603050405020304" pitchFamily="18" charset="0"/>
                <a:cs typeface="Times New Roman" panose="02020603050405020304" pitchFamily="18" charset="0"/>
              </a:rPr>
              <a:t>Öğrencinin başvuru sırasında ana dal programındaki genel not ortalamasının 100 üzerinden </a:t>
            </a:r>
            <a:r>
              <a:rPr lang="tr-TR" b="1" dirty="0">
                <a:latin typeface="Times New Roman" panose="02020603050405020304" pitchFamily="18" charset="0"/>
                <a:cs typeface="Times New Roman" panose="02020603050405020304" pitchFamily="18" charset="0"/>
              </a:rPr>
              <a:t>en az 65 </a:t>
            </a:r>
            <a:r>
              <a:rPr lang="tr-TR" b="1" dirty="0">
                <a:solidFill>
                  <a:schemeClr val="tx1"/>
                </a:solidFill>
                <a:latin typeface="Times New Roman" panose="02020603050405020304" pitchFamily="18" charset="0"/>
                <a:cs typeface="Times New Roman" panose="02020603050405020304" pitchFamily="18" charset="0"/>
              </a:rPr>
              <a:t>olması gerekir.</a:t>
            </a:r>
          </a:p>
          <a:p>
            <a:r>
              <a:rPr lang="tr-TR" b="1" dirty="0">
                <a:solidFill>
                  <a:schemeClr val="tx1"/>
                </a:solidFill>
                <a:latin typeface="Times New Roman" panose="02020603050405020304" pitchFamily="18" charset="0"/>
                <a:cs typeface="Times New Roman" panose="02020603050405020304" pitchFamily="18" charset="0"/>
              </a:rPr>
              <a:t>Yan dal programlarını tamamlayanlara eğitim aldıkları alanda sadece başarı belgesi (yan dal sertifikası) düzenlenir. Bu belgeler diploma yerine geçmez. </a:t>
            </a:r>
          </a:p>
          <a:p>
            <a:r>
              <a:rPr lang="tr-TR" b="1" dirty="0">
                <a:latin typeface="Times New Roman" panose="02020603050405020304" pitchFamily="18" charset="0"/>
                <a:cs typeface="Times New Roman" panose="02020603050405020304" pitchFamily="18" charset="0"/>
              </a:rPr>
              <a:t>Şu anda İktisadi ve İdari Bilimler Fakültesi’nde yan dal yapan 62 öğrenci bulunmaktadır. </a:t>
            </a:r>
            <a:endParaRPr lang="tr-TR" b="1" dirty="0">
              <a:solidFill>
                <a:schemeClr val="tx1"/>
              </a:solidFill>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1432896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22354" y="797572"/>
            <a:ext cx="10136188" cy="1039091"/>
          </a:xfrm>
        </p:spPr>
        <p:txBody>
          <a:bodyPr>
            <a:normAutofit/>
          </a:bodyPr>
          <a:lstStyle/>
          <a:p>
            <a:r>
              <a:rPr lang="tr-TR" sz="2600" b="1" dirty="0">
                <a:latin typeface="Times New Roman" panose="02020603050405020304" pitchFamily="18" charset="0"/>
                <a:cs typeface="Times New Roman" panose="02020603050405020304" pitchFamily="18" charset="0"/>
              </a:rPr>
              <a:t>ÇİFT ANA DAL / YAN DAL / YATAY GEÇİŞ ESASLARI</a:t>
            </a:r>
            <a:endParaRPr lang="tr-TR" sz="2600" dirty="0"/>
          </a:p>
        </p:txBody>
      </p:sp>
      <p:sp>
        <p:nvSpPr>
          <p:cNvPr id="3" name="İçerik Yer Tutucusu 2"/>
          <p:cNvSpPr>
            <a:spLocks noGrp="1"/>
          </p:cNvSpPr>
          <p:nvPr>
            <p:ph idx="1"/>
          </p:nvPr>
        </p:nvSpPr>
        <p:spPr>
          <a:xfrm>
            <a:off x="993130" y="1552458"/>
            <a:ext cx="10136188" cy="5305542"/>
          </a:xfrm>
        </p:spPr>
        <p:txBody>
          <a:bodyPr>
            <a:normAutofit/>
          </a:bodyPr>
          <a:lstStyle/>
          <a:p>
            <a:pPr marL="0" indent="0">
              <a:buNone/>
            </a:pPr>
            <a:r>
              <a:rPr lang="tr-TR" b="1" dirty="0">
                <a:solidFill>
                  <a:schemeClr val="tx1"/>
                </a:solidFill>
                <a:latin typeface="Times New Roman" panose="02020603050405020304" pitchFamily="18" charset="0"/>
                <a:cs typeface="Times New Roman" panose="02020603050405020304" pitchFamily="18" charset="0"/>
              </a:rPr>
              <a:t>     YATAY GEÇİŞ</a:t>
            </a:r>
            <a:endParaRPr lang="tr-TR" b="1" u="sng"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Kurumlar arası yatay geçiş yükseköğretim kurumlarının aynı düzeydeki eşdeğer diploma programları arasında ve Yükseköğretim Kurulu tarafından yayınlanan kontenjanlar çerçevesinde yapılır. </a:t>
            </a:r>
            <a:endParaRPr lang="tr-TR" b="1" u="sng"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Kurumlar arası yatay geçiş için öğrencinin, kayıtlı olduğu programda bitirmiş olduğu dönemlere ait genel not ortalamasının 100 üzerinden </a:t>
            </a:r>
            <a:r>
              <a:rPr lang="tr-TR" b="1" dirty="0">
                <a:latin typeface="Times New Roman" panose="02020603050405020304" pitchFamily="18" charset="0"/>
                <a:cs typeface="Times New Roman" panose="02020603050405020304" pitchFamily="18" charset="0"/>
              </a:rPr>
              <a:t>en az 60 </a:t>
            </a:r>
            <a:r>
              <a:rPr lang="tr-TR" b="1" dirty="0">
                <a:solidFill>
                  <a:schemeClr val="tx1"/>
                </a:solidFill>
                <a:latin typeface="Times New Roman" panose="02020603050405020304" pitchFamily="18" charset="0"/>
                <a:cs typeface="Times New Roman" panose="02020603050405020304" pitchFamily="18" charset="0"/>
              </a:rPr>
              <a:t>olması şarttır.</a:t>
            </a:r>
            <a:endParaRPr lang="tr-TR" b="1" u="sng"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Lisans derecesi verilen diploma programlarında yatay geçiş kontenjanları ile başvuru ve değerlendirme takvimi Temmuz ayı içerisinde ilan edilir. </a:t>
            </a:r>
            <a:endParaRPr lang="tr-TR" b="1" u="sng" dirty="0">
              <a:solidFill>
                <a:schemeClr val="tx1"/>
              </a:solidFill>
              <a:latin typeface="Times New Roman" panose="02020603050405020304" pitchFamily="18" charset="0"/>
              <a:cs typeface="Times New Roman" panose="02020603050405020304" pitchFamily="18" charset="0"/>
            </a:endParaRPr>
          </a:p>
          <a:p>
            <a:endParaRPr lang="tr-TR" b="1" u="sng" dirty="0">
              <a:solidFill>
                <a:schemeClr val="tx1"/>
              </a:solidFill>
            </a:endParaRPr>
          </a:p>
        </p:txBody>
      </p:sp>
    </p:spTree>
    <p:extLst>
      <p:ext uri="{BB962C8B-B14F-4D97-AF65-F5344CB8AC3E}">
        <p14:creationId xmlns:p14="http://schemas.microsoft.com/office/powerpoint/2010/main" val="1122889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66212" y="838013"/>
            <a:ext cx="10219315" cy="595745"/>
          </a:xfrm>
        </p:spPr>
        <p:txBody>
          <a:bodyPr>
            <a:normAutofit/>
          </a:bodyPr>
          <a:lstStyle/>
          <a:p>
            <a:r>
              <a:rPr lang="tr-TR" sz="2600" b="1" dirty="0">
                <a:latin typeface="Times New Roman" panose="02020603050405020304" pitchFamily="18" charset="0"/>
                <a:cs typeface="Times New Roman" panose="02020603050405020304" pitchFamily="18" charset="0"/>
              </a:rPr>
              <a:t>ÇİFT ANA DAL / YAN DAL / YATAY GEÇİŞ ESASLARI</a:t>
            </a:r>
            <a:endParaRPr lang="tr-TR" sz="2600" dirty="0"/>
          </a:p>
        </p:txBody>
      </p:sp>
      <p:sp>
        <p:nvSpPr>
          <p:cNvPr id="3" name="İçerik Yer Tutucusu 2"/>
          <p:cNvSpPr>
            <a:spLocks noGrp="1"/>
          </p:cNvSpPr>
          <p:nvPr>
            <p:ph idx="1"/>
          </p:nvPr>
        </p:nvSpPr>
        <p:spPr>
          <a:xfrm>
            <a:off x="1067271" y="1798096"/>
            <a:ext cx="10371715" cy="4752109"/>
          </a:xfrm>
        </p:spPr>
        <p:txBody>
          <a:bodyPr/>
          <a:lstStyle/>
          <a:p>
            <a:pPr marL="0" indent="0">
              <a:buNone/>
            </a:pPr>
            <a:r>
              <a:rPr lang="tr-TR" b="1" dirty="0">
                <a:solidFill>
                  <a:schemeClr val="tx1"/>
                </a:solidFill>
                <a:latin typeface="Times New Roman" panose="02020603050405020304" pitchFamily="18" charset="0"/>
                <a:cs typeface="Times New Roman" panose="02020603050405020304" pitchFamily="18" charset="0"/>
              </a:rPr>
              <a:t>Çift ana dal, yan dal </a:t>
            </a:r>
            <a:r>
              <a:rPr lang="tr-TR" b="1" dirty="0">
                <a:latin typeface="Times New Roman" panose="02020603050405020304" pitchFamily="18" charset="0"/>
                <a:cs typeface="Times New Roman" panose="02020603050405020304" pitchFamily="18" charset="0"/>
              </a:rPr>
              <a:t>ve</a:t>
            </a:r>
            <a:r>
              <a:rPr lang="tr-TR" b="1" dirty="0">
                <a:solidFill>
                  <a:schemeClr val="tx1"/>
                </a:solidFill>
                <a:latin typeface="Times New Roman" panose="02020603050405020304" pitchFamily="18" charset="0"/>
                <a:cs typeface="Times New Roman" panose="02020603050405020304" pitchFamily="18" charset="0"/>
              </a:rPr>
              <a:t> yatay geçiş hakkında detaylı bilgiye;</a:t>
            </a:r>
          </a:p>
          <a:p>
            <a:pPr marL="0" indent="0">
              <a:buNone/>
            </a:pPr>
            <a:endParaRPr lang="tr-TR" b="1" u="sng" dirty="0">
              <a:solidFill>
                <a:schemeClr val="tx1"/>
              </a:solidFill>
              <a:latin typeface="Times New Roman" panose="02020603050405020304" pitchFamily="18" charset="0"/>
              <a:cs typeface="Times New Roman" panose="02020603050405020304" pitchFamily="18" charset="0"/>
            </a:endParaRPr>
          </a:p>
          <a:p>
            <a:pPr marL="0" indent="0">
              <a:buNone/>
            </a:pPr>
            <a:r>
              <a:rPr lang="tr-TR" b="1" dirty="0">
                <a:latin typeface="Times New Roman" panose="02020603050405020304" pitchFamily="18" charset="0"/>
                <a:cs typeface="Times New Roman" panose="02020603050405020304" pitchFamily="18" charset="0"/>
                <a:hlinkClick r:id="rId2"/>
              </a:rPr>
              <a:t>Yükseköğretim Kurumlarında Ön Lisans ve Lisans Düzeyindeki Programlar Arasında Geçiş Yönetmeliği</a:t>
            </a:r>
          </a:p>
          <a:p>
            <a:pPr marL="0" indent="0">
              <a:buNone/>
            </a:pPr>
            <a:r>
              <a:rPr lang="tr-TR" b="1" dirty="0">
                <a:latin typeface="Times New Roman" panose="02020603050405020304" pitchFamily="18" charset="0"/>
                <a:cs typeface="Times New Roman" panose="02020603050405020304" pitchFamily="18" charset="0"/>
                <a:hlinkClick r:id="rId2"/>
              </a:rPr>
              <a:t> Çift Anadal, Yandal ile Kurumlararası Kredi Transferi Yapılmasına İlişkin Yönetmelik</a:t>
            </a:r>
            <a:endParaRPr lang="tr-TR" b="1" dirty="0">
              <a:latin typeface="Times New Roman" panose="02020603050405020304" pitchFamily="18" charset="0"/>
              <a:cs typeface="Times New Roman" panose="02020603050405020304" pitchFamily="18" charset="0"/>
            </a:endParaRPr>
          </a:p>
          <a:p>
            <a:pPr marL="0" indent="0">
              <a:buNone/>
            </a:pPr>
            <a:r>
              <a:rPr lang="tr-TR" b="1" dirty="0">
                <a:latin typeface="Times New Roman" panose="02020603050405020304" pitchFamily="18" charset="0"/>
                <a:cs typeface="Times New Roman" panose="02020603050405020304" pitchFamily="18" charset="0"/>
              </a:rPr>
              <a:t>yönetmeliklerinden ulaşabilirsiniz.</a:t>
            </a:r>
          </a:p>
          <a:p>
            <a:endParaRPr lang="tr-TR" b="1" dirty="0">
              <a:solidFill>
                <a:schemeClr val="tx1"/>
              </a:solidFill>
            </a:endParaRPr>
          </a:p>
        </p:txBody>
      </p:sp>
    </p:spTree>
    <p:extLst>
      <p:ext uri="{BB962C8B-B14F-4D97-AF65-F5344CB8AC3E}">
        <p14:creationId xmlns:p14="http://schemas.microsoft.com/office/powerpoint/2010/main" val="352862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1151" y="899797"/>
            <a:ext cx="10163897" cy="955964"/>
          </a:xfrm>
        </p:spPr>
        <p:txBody>
          <a:bodyPr>
            <a:normAutofit/>
          </a:bodyPr>
          <a:lstStyle/>
          <a:p>
            <a:r>
              <a:rPr lang="tr-TR" sz="2600" b="1" dirty="0">
                <a:latin typeface="Times New Roman" panose="02020603050405020304" pitchFamily="18" charset="0"/>
                <a:cs typeface="Times New Roman" panose="02020603050405020304" pitchFamily="18" charset="0"/>
              </a:rPr>
              <a:t>ÖĞRENCİ BİLGİ SİSTEMİ VE MOBİL UYGULAMA</a:t>
            </a:r>
          </a:p>
        </p:txBody>
      </p:sp>
      <p:sp>
        <p:nvSpPr>
          <p:cNvPr id="3" name="İçerik Yer Tutucusu 2"/>
          <p:cNvSpPr>
            <a:spLocks noGrp="1"/>
          </p:cNvSpPr>
          <p:nvPr>
            <p:ph idx="1"/>
          </p:nvPr>
        </p:nvSpPr>
        <p:spPr>
          <a:xfrm>
            <a:off x="1301204" y="1855761"/>
            <a:ext cx="9589591" cy="4352949"/>
          </a:xfrm>
        </p:spPr>
        <p:txBody>
          <a:bodyPr>
            <a:normAutofit fontScale="92500"/>
          </a:bodyPr>
          <a:lstStyle/>
          <a:p>
            <a:r>
              <a:rPr lang="tr-TR" b="1" dirty="0">
                <a:solidFill>
                  <a:schemeClr val="tx1"/>
                </a:solidFill>
                <a:latin typeface="Times New Roman" panose="02020603050405020304" pitchFamily="18" charset="0"/>
                <a:cs typeface="Times New Roman" panose="02020603050405020304" pitchFamily="18" charset="0"/>
              </a:rPr>
              <a:t>Öğrenci Bilgi </a:t>
            </a:r>
            <a:r>
              <a:rPr lang="tr-TR" b="1" dirty="0">
                <a:latin typeface="Times New Roman" panose="02020603050405020304" pitchFamily="18" charset="0"/>
                <a:cs typeface="Times New Roman" panose="02020603050405020304" pitchFamily="18" charset="0"/>
              </a:rPr>
              <a:t>S</a:t>
            </a:r>
            <a:r>
              <a:rPr lang="tr-TR" b="1" dirty="0">
                <a:solidFill>
                  <a:schemeClr val="tx1"/>
                </a:solidFill>
                <a:latin typeface="Times New Roman" panose="02020603050405020304" pitchFamily="18" charset="0"/>
                <a:cs typeface="Times New Roman" panose="02020603050405020304" pitchFamily="18" charset="0"/>
              </a:rPr>
              <a:t>istemi (OBS) üzerinden dönem başlarında ders kayıtlarınızı gerçekleştirebilir, sınav notlarınızı görebilir ve hocalarınızla mesaj yoluyla iletişim kurabilirsiniz.</a:t>
            </a:r>
          </a:p>
          <a:p>
            <a:r>
              <a:rPr lang="tr-TR" b="1" dirty="0">
                <a:solidFill>
                  <a:schemeClr val="tx1"/>
                </a:solidFill>
                <a:latin typeface="Times New Roman" panose="02020603050405020304" pitchFamily="18" charset="0"/>
                <a:cs typeface="Times New Roman" panose="02020603050405020304" pitchFamily="18" charset="0"/>
              </a:rPr>
              <a:t>İletişime geçme noktasında kullanılması gereken öncelikli platform </a:t>
            </a:r>
            <a:r>
              <a:rPr lang="tr-TR" b="1" dirty="0" err="1">
                <a:solidFill>
                  <a:schemeClr val="tx1"/>
                </a:solidFill>
                <a:latin typeface="Times New Roman" panose="02020603050405020304" pitchFamily="18" charset="0"/>
                <a:cs typeface="Times New Roman" panose="02020603050405020304" pitchFamily="18" charset="0"/>
              </a:rPr>
              <a:t>OBS’dir</a:t>
            </a:r>
            <a:r>
              <a:rPr lang="tr-TR" b="1" dirty="0">
                <a:solidFill>
                  <a:schemeClr val="tx1"/>
                </a:solidFill>
                <a:latin typeface="Times New Roman" panose="02020603050405020304" pitchFamily="18" charset="0"/>
                <a:cs typeface="Times New Roman" panose="02020603050405020304" pitchFamily="18" charset="0"/>
              </a:rPr>
              <a:t>. Bu nedenle </a:t>
            </a:r>
            <a:r>
              <a:rPr lang="tr-TR" b="1" dirty="0" err="1">
                <a:solidFill>
                  <a:schemeClr val="tx1"/>
                </a:solidFill>
                <a:latin typeface="Times New Roman" panose="02020603050405020304" pitchFamily="18" charset="0"/>
                <a:cs typeface="Times New Roman" panose="02020603050405020304" pitchFamily="18" charset="0"/>
              </a:rPr>
              <a:t>OBS’yi</a:t>
            </a:r>
            <a:r>
              <a:rPr lang="tr-TR" b="1" dirty="0">
                <a:solidFill>
                  <a:schemeClr val="tx1"/>
                </a:solidFill>
                <a:latin typeface="Times New Roman" panose="02020603050405020304" pitchFamily="18" charset="0"/>
                <a:cs typeface="Times New Roman" panose="02020603050405020304" pitchFamily="18" charset="0"/>
              </a:rPr>
              <a:t> takip etme yükümlülüğünüzün olduğunu lütfen unutmayınız ve sık sık sisteme girerek gerekli kontrolleri sağlayınız.</a:t>
            </a:r>
          </a:p>
          <a:p>
            <a:r>
              <a:rPr lang="tr-TR" b="1" dirty="0">
                <a:solidFill>
                  <a:schemeClr val="tx1"/>
                </a:solidFill>
                <a:latin typeface="Times New Roman" panose="02020603050405020304" pitchFamily="18" charset="0"/>
                <a:cs typeface="Times New Roman" panose="02020603050405020304" pitchFamily="18" charset="0"/>
              </a:rPr>
              <a:t>Öğrenci otomasyon sisteminin mobil uygulamasını indirerek kullanabilirsiniz. </a:t>
            </a:r>
          </a:p>
          <a:p>
            <a:pPr marL="0" indent="0">
              <a:buNone/>
            </a:pPr>
            <a:r>
              <a:rPr lang="tr-TR" b="1" dirty="0">
                <a:latin typeface="Times New Roman" panose="02020603050405020304" pitchFamily="18" charset="0"/>
                <a:cs typeface="Times New Roman" panose="02020603050405020304" pitchFamily="18" charset="0"/>
              </a:rPr>
              <a:t>Bu uygulama için i</a:t>
            </a:r>
            <a:r>
              <a:rPr lang="tr-TR" b="1" dirty="0">
                <a:solidFill>
                  <a:schemeClr val="tx1"/>
                </a:solidFill>
                <a:latin typeface="Times New Roman" panose="02020603050405020304" pitchFamily="18" charset="0"/>
                <a:cs typeface="Times New Roman" panose="02020603050405020304" pitchFamily="18" charset="0"/>
              </a:rPr>
              <a:t>lk girişte üniversite adının ilk 3 harfini girerek üniversiteyi seçmeniz gerekmektedir. Daha sonra ‘Sisteme Giriş Yap’ sekmesini seçtikten sonra ekranın üst kısmından </a:t>
            </a:r>
            <a:r>
              <a:rPr lang="tr-TR" b="1" dirty="0">
                <a:latin typeface="Times New Roman" panose="02020603050405020304" pitchFamily="18" charset="0"/>
                <a:cs typeface="Times New Roman" panose="02020603050405020304" pitchFamily="18" charset="0"/>
              </a:rPr>
              <a:t>‘</a:t>
            </a:r>
            <a:r>
              <a:rPr lang="tr-TR" b="1" dirty="0">
                <a:solidFill>
                  <a:schemeClr val="tx1"/>
                </a:solidFill>
                <a:latin typeface="Times New Roman" panose="02020603050405020304" pitchFamily="18" charset="0"/>
                <a:cs typeface="Times New Roman" panose="02020603050405020304" pitchFamily="18" charset="0"/>
              </a:rPr>
              <a:t>öğrenci’ sekmesini seçip, kullanıcı adı ve şifrenizle giriş yapabilirsiniz.</a:t>
            </a:r>
          </a:p>
        </p:txBody>
      </p:sp>
    </p:spTree>
    <p:extLst>
      <p:ext uri="{BB962C8B-B14F-4D97-AF65-F5344CB8AC3E}">
        <p14:creationId xmlns:p14="http://schemas.microsoft.com/office/powerpoint/2010/main" val="1441428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91294" y="845503"/>
            <a:ext cx="10648806" cy="1246908"/>
          </a:xfrm>
        </p:spPr>
        <p:txBody>
          <a:bodyPr>
            <a:normAutofit/>
          </a:bodyPr>
          <a:lstStyle/>
          <a:p>
            <a:pPr algn="l"/>
            <a:r>
              <a:rPr lang="tr-TR" sz="2400" b="1" dirty="0">
                <a:latin typeface="Times New Roman" panose="02020603050405020304" pitchFamily="18" charset="0"/>
                <a:cs typeface="Times New Roman" panose="02020603050405020304" pitchFamily="18" charset="0"/>
              </a:rPr>
              <a:t>KAMPÜS ALANI İÇERİSİNDE İNTERNETTEN</a:t>
            </a:r>
            <a:br>
              <a:rPr lang="tr-TR" sz="2400" b="1" dirty="0">
                <a:latin typeface="Times New Roman" panose="02020603050405020304" pitchFamily="18" charset="0"/>
                <a:cs typeface="Times New Roman" panose="02020603050405020304" pitchFamily="18" charset="0"/>
              </a:rPr>
            </a:br>
            <a:r>
              <a:rPr lang="tr-TR" sz="2400" b="1" dirty="0">
                <a:latin typeface="Times New Roman" panose="02020603050405020304" pitchFamily="18" charset="0"/>
                <a:cs typeface="Times New Roman" panose="02020603050405020304" pitchFamily="18" charset="0"/>
              </a:rPr>
              <a:t>YARARLANMA</a:t>
            </a:r>
          </a:p>
        </p:txBody>
      </p:sp>
      <p:sp>
        <p:nvSpPr>
          <p:cNvPr id="3" name="İçerik Yer Tutucusu 2"/>
          <p:cNvSpPr>
            <a:spLocks noGrp="1"/>
          </p:cNvSpPr>
          <p:nvPr>
            <p:ph idx="1"/>
          </p:nvPr>
        </p:nvSpPr>
        <p:spPr>
          <a:xfrm>
            <a:off x="1101346" y="1468957"/>
            <a:ext cx="9789824" cy="4890654"/>
          </a:xfrm>
        </p:spPr>
        <p:txBody>
          <a:bodyPr/>
          <a:lstStyle/>
          <a:p>
            <a:r>
              <a:rPr lang="tr-TR" b="1" dirty="0">
                <a:solidFill>
                  <a:schemeClr val="tx1"/>
                </a:solidFill>
                <a:latin typeface="Times New Roman" panose="02020603050405020304" pitchFamily="18" charset="0"/>
                <a:cs typeface="Times New Roman" panose="02020603050405020304" pitchFamily="18" charset="0"/>
              </a:rPr>
              <a:t>Yerleşkemiz içerisinde internete bağlanmak isteyen öğrencilerimiz </a:t>
            </a:r>
            <a:r>
              <a:rPr lang="tr-TR" b="1" dirty="0">
                <a:latin typeface="Times New Roman" panose="02020603050405020304" pitchFamily="18" charset="0"/>
                <a:cs typeface="Times New Roman" panose="02020603050405020304" pitchFamily="18" charset="0"/>
              </a:rPr>
              <a:t>‘</a:t>
            </a:r>
            <a:r>
              <a:rPr lang="tr-TR" b="1" dirty="0" err="1">
                <a:solidFill>
                  <a:schemeClr val="tx1"/>
                </a:solidFill>
                <a:latin typeface="Times New Roman" panose="02020603050405020304" pitchFamily="18" charset="0"/>
                <a:cs typeface="Times New Roman" panose="02020603050405020304" pitchFamily="18" charset="0"/>
              </a:rPr>
              <a:t>eduroam</a:t>
            </a:r>
            <a:r>
              <a:rPr lang="tr-TR" b="1" dirty="0">
                <a:latin typeface="Times New Roman" panose="02020603050405020304" pitchFamily="18" charset="0"/>
                <a:cs typeface="Times New Roman" panose="02020603050405020304" pitchFamily="18" charset="0"/>
              </a:rPr>
              <a:t>’</a:t>
            </a:r>
            <a:r>
              <a:rPr lang="tr-TR" b="1" dirty="0">
                <a:solidFill>
                  <a:schemeClr val="tx1"/>
                </a:solidFill>
                <a:latin typeface="Times New Roman" panose="02020603050405020304" pitchFamily="18" charset="0"/>
                <a:cs typeface="Times New Roman" panose="02020603050405020304" pitchFamily="18" charset="0"/>
              </a:rPr>
              <a:t> üzerinden bağlantı sağlayabilmektedir.</a:t>
            </a:r>
          </a:p>
          <a:p>
            <a:r>
              <a:rPr lang="tr-TR" b="1" dirty="0">
                <a:solidFill>
                  <a:schemeClr val="tx1"/>
                </a:solidFill>
                <a:latin typeface="Times New Roman" panose="02020603050405020304" pitchFamily="18" charset="0"/>
                <a:cs typeface="Times New Roman" panose="02020603050405020304" pitchFamily="18" charset="0"/>
              </a:rPr>
              <a:t>Bir defaya mahsus olmak üzere, yerleşke sınırları içindeyken e-devlet sistemi üzerinden kayıt için form doldurulması gerekmektedir. (https://wifikayit.aku.edu.tr/) </a:t>
            </a:r>
          </a:p>
          <a:p>
            <a:r>
              <a:rPr lang="tr-TR" b="1" dirty="0">
                <a:solidFill>
                  <a:schemeClr val="tx1"/>
                </a:solidFill>
                <a:latin typeface="Times New Roman" panose="02020603050405020304" pitchFamily="18" charset="0"/>
                <a:cs typeface="Times New Roman" panose="02020603050405020304" pitchFamily="18" charset="0"/>
              </a:rPr>
              <a:t>Kayıt işlemi tamamlandıktan sonra kullanıcı adı ve şifre bilgileri ile internete erişim sağlanabilir. Kullanıcı adı olarak TC Kimlik numarası, şifre olarak da kayıt esnasında kişinin kendi belirleyeceği bir şifre kullanılacaktır.</a:t>
            </a:r>
          </a:p>
        </p:txBody>
      </p:sp>
    </p:spTree>
    <p:extLst>
      <p:ext uri="{BB962C8B-B14F-4D97-AF65-F5344CB8AC3E}">
        <p14:creationId xmlns:p14="http://schemas.microsoft.com/office/powerpoint/2010/main" val="4253544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74783" y="748145"/>
            <a:ext cx="8534400" cy="845126"/>
          </a:xfrm>
        </p:spPr>
        <p:txBody>
          <a:bodyPr>
            <a:normAutofit/>
          </a:bodyPr>
          <a:lstStyle/>
          <a:p>
            <a:r>
              <a:rPr lang="tr-TR" sz="2800" b="1" dirty="0">
                <a:latin typeface="Times New Roman" panose="02020603050405020304" pitchFamily="18" charset="0"/>
                <a:cs typeface="Times New Roman" panose="02020603050405020304" pitchFamily="18" charset="0"/>
              </a:rPr>
              <a:t>KÜTÜPHANE TANITIMI</a:t>
            </a:r>
          </a:p>
        </p:txBody>
      </p:sp>
      <p:sp>
        <p:nvSpPr>
          <p:cNvPr id="3" name="İçerik Yer Tutucusu 2"/>
          <p:cNvSpPr>
            <a:spLocks noGrp="1"/>
          </p:cNvSpPr>
          <p:nvPr>
            <p:ph idx="1"/>
          </p:nvPr>
        </p:nvSpPr>
        <p:spPr>
          <a:xfrm>
            <a:off x="1297459" y="2829697"/>
            <a:ext cx="10104831" cy="3280158"/>
          </a:xfrm>
        </p:spPr>
        <p:txBody>
          <a:bodyPr/>
          <a:lstStyle/>
          <a:p>
            <a:r>
              <a:rPr lang="tr-TR" b="1" dirty="0">
                <a:solidFill>
                  <a:schemeClr val="tx1"/>
                </a:solidFill>
                <a:latin typeface="Times New Roman" panose="02020603050405020304" pitchFamily="18" charset="0"/>
                <a:cs typeface="Times New Roman" panose="02020603050405020304" pitchFamily="18" charset="0"/>
              </a:rPr>
              <a:t>İktisadi ve İdari Bilimler Fakültesi’nin arka binasında yer alan kütüphanemizin çalışma saatleri aşağıdaki gibidir.</a:t>
            </a:r>
          </a:p>
          <a:p>
            <a:pPr marL="0" indent="0">
              <a:buNone/>
            </a:pPr>
            <a:r>
              <a:rPr lang="tr-TR" b="1" dirty="0">
                <a:solidFill>
                  <a:schemeClr val="tx1"/>
                </a:solidFill>
                <a:latin typeface="Times New Roman" panose="02020603050405020304" pitchFamily="18" charset="0"/>
                <a:cs typeface="Times New Roman" panose="02020603050405020304" pitchFamily="18" charset="0"/>
              </a:rPr>
              <a:t>(</a:t>
            </a:r>
            <a:r>
              <a:rPr lang="tr-TR" b="1" dirty="0" err="1">
                <a:solidFill>
                  <a:schemeClr val="tx1"/>
                </a:solidFill>
                <a:latin typeface="Times New Roman" panose="02020603050405020304" pitchFamily="18" charset="0"/>
                <a:cs typeface="Times New Roman" panose="02020603050405020304" pitchFamily="18" charset="0"/>
              </a:rPr>
              <a:t>Pandemi</a:t>
            </a:r>
            <a:r>
              <a:rPr lang="tr-TR" b="1" dirty="0">
                <a:solidFill>
                  <a:schemeClr val="tx1"/>
                </a:solidFill>
                <a:latin typeface="Times New Roman" panose="02020603050405020304" pitchFamily="18" charset="0"/>
                <a:cs typeface="Times New Roman" panose="02020603050405020304" pitchFamily="18" charset="0"/>
              </a:rPr>
              <a:t> nedeniyle zaman zaman saatlerde değişikliğe gidilebilmektedir.)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6" name="Resim 5"/>
          <p:cNvPicPr>
            <a:picLocks noChangeAspect="1"/>
          </p:cNvPicPr>
          <p:nvPr/>
        </p:nvPicPr>
        <p:blipFill>
          <a:blip r:embed="rId2"/>
          <a:stretch>
            <a:fillRect/>
          </a:stretch>
        </p:blipFill>
        <p:spPr>
          <a:xfrm>
            <a:off x="1508549" y="3225114"/>
            <a:ext cx="9069401" cy="3037140"/>
          </a:xfrm>
          <a:prstGeom prst="rect">
            <a:avLst/>
          </a:prstGeom>
        </p:spPr>
      </p:pic>
    </p:spTree>
    <p:extLst>
      <p:ext uri="{BB962C8B-B14F-4D97-AF65-F5344CB8AC3E}">
        <p14:creationId xmlns:p14="http://schemas.microsoft.com/office/powerpoint/2010/main" val="2287891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34743" y="852616"/>
            <a:ext cx="8534400" cy="942109"/>
          </a:xfrm>
        </p:spPr>
        <p:txBody>
          <a:bodyPr>
            <a:normAutofit/>
          </a:bodyPr>
          <a:lstStyle/>
          <a:p>
            <a:r>
              <a:rPr lang="tr-TR" sz="2800" b="1" dirty="0">
                <a:latin typeface="Times New Roman" panose="02020603050405020304" pitchFamily="18" charset="0"/>
                <a:cs typeface="Times New Roman" panose="02020603050405020304" pitchFamily="18" charset="0"/>
              </a:rPr>
              <a:t>KÜTÜPHANE TANITIMI</a:t>
            </a:r>
          </a:p>
        </p:txBody>
      </p:sp>
      <p:sp>
        <p:nvSpPr>
          <p:cNvPr id="3" name="İçerik Yer Tutucusu 2"/>
          <p:cNvSpPr>
            <a:spLocks noGrp="1"/>
          </p:cNvSpPr>
          <p:nvPr>
            <p:ph idx="1"/>
          </p:nvPr>
        </p:nvSpPr>
        <p:spPr>
          <a:xfrm>
            <a:off x="980775" y="2286000"/>
            <a:ext cx="11091777" cy="4695568"/>
          </a:xfrm>
        </p:spPr>
        <p:txBody>
          <a:bodyPr>
            <a:normAutofit lnSpcReduction="10000"/>
          </a:bodyPr>
          <a:lstStyle/>
          <a:p>
            <a:r>
              <a:rPr lang="tr-TR" sz="1800" b="1" dirty="0">
                <a:solidFill>
                  <a:schemeClr val="tx1"/>
                </a:solidFill>
                <a:latin typeface="Times New Roman" panose="02020603050405020304" pitchFamily="18" charset="0"/>
                <a:cs typeface="Times New Roman" panose="02020603050405020304" pitchFamily="18" charset="0"/>
              </a:rPr>
              <a:t>Kütüphane web sitesinde yer alan  </a:t>
            </a:r>
            <a:r>
              <a:rPr lang="tr-TR" sz="1800" b="1" dirty="0">
                <a:solidFill>
                  <a:schemeClr val="tx1"/>
                </a:solidFill>
                <a:latin typeface="Times New Roman" panose="02020603050405020304" pitchFamily="18" charset="0"/>
                <a:cs typeface="Times New Roman" panose="02020603050405020304" pitchFamily="18" charset="0"/>
                <a:hlinkClick r:id="rId2"/>
              </a:rPr>
              <a:t>http://tarama.aku.edu.tr/yordambt/yordam.php</a:t>
            </a:r>
            <a:r>
              <a:rPr lang="tr-TR" sz="1800" b="1" dirty="0">
                <a:solidFill>
                  <a:schemeClr val="tx1"/>
                </a:solidFill>
                <a:latin typeface="Times New Roman" panose="02020603050405020304" pitchFamily="18" charset="0"/>
                <a:cs typeface="Times New Roman" panose="02020603050405020304" pitchFamily="18" charset="0"/>
              </a:rPr>
              <a:t> </a:t>
            </a:r>
          </a:p>
          <a:p>
            <a:pPr marL="0" indent="0">
              <a:buNone/>
            </a:pPr>
            <a:r>
              <a:rPr lang="tr-TR" sz="1800" b="1" dirty="0">
                <a:solidFill>
                  <a:schemeClr val="tx1"/>
                </a:solidFill>
                <a:latin typeface="Times New Roman" panose="02020603050405020304" pitchFamily="18" charset="0"/>
                <a:cs typeface="Times New Roman" panose="02020603050405020304" pitchFamily="18" charset="0"/>
              </a:rPr>
              <a:t>adresinden oturum açarak öğrenci numarası ve şifrenizle hesabınıza erişebilirsiniz. </a:t>
            </a:r>
          </a:p>
          <a:p>
            <a:r>
              <a:rPr lang="tr-TR" sz="1800" b="1" dirty="0">
                <a:solidFill>
                  <a:schemeClr val="tx1"/>
                </a:solidFill>
                <a:latin typeface="Times New Roman" panose="02020603050405020304" pitchFamily="18" charset="0"/>
                <a:cs typeface="Times New Roman" panose="02020603050405020304" pitchFamily="18" charset="0"/>
              </a:rPr>
              <a:t>Şifreniz, kütüphanemize kayıt esnasında kısa mesaj ve elektronik posta yoluyla tarafınıza iletilecektir. </a:t>
            </a:r>
          </a:p>
          <a:p>
            <a:pPr marL="0" indent="0">
              <a:buNone/>
            </a:pPr>
            <a:r>
              <a:rPr lang="tr-TR" sz="1800" b="1" dirty="0">
                <a:solidFill>
                  <a:schemeClr val="tx1"/>
                </a:solidFill>
                <a:latin typeface="Times New Roman" panose="02020603050405020304" pitchFamily="18" charset="0"/>
                <a:cs typeface="Times New Roman" panose="02020603050405020304" pitchFamily="18" charset="0"/>
              </a:rPr>
              <a:t>Şifrenizi daha sonra hesap ayarlarınızdan değiştirebilirsiniz. </a:t>
            </a:r>
          </a:p>
          <a:p>
            <a:r>
              <a:rPr lang="tr-TR" sz="1800" b="1" dirty="0">
                <a:solidFill>
                  <a:schemeClr val="tx1"/>
                </a:solidFill>
                <a:latin typeface="Times New Roman" panose="02020603050405020304" pitchFamily="18" charset="0"/>
                <a:cs typeface="Times New Roman" panose="02020603050405020304" pitchFamily="18" charset="0"/>
              </a:rPr>
              <a:t>Kütüphane kullanıcı hesabınızdan ödünç aldığınız, iade ettiğiniz, ayırtma yaptığınız kaynaklarla ilgili </a:t>
            </a:r>
          </a:p>
          <a:p>
            <a:pPr marL="0" indent="0">
              <a:buNone/>
            </a:pPr>
            <a:r>
              <a:rPr lang="tr-TR" sz="1800" b="1" dirty="0">
                <a:solidFill>
                  <a:schemeClr val="tx1"/>
                </a:solidFill>
                <a:latin typeface="Times New Roman" panose="02020603050405020304" pitchFamily="18" charset="0"/>
                <a:cs typeface="Times New Roman" panose="02020603050405020304" pitchFamily="18" charset="0"/>
              </a:rPr>
              <a:t>tüm bilgilere erişebilir ve ödünç aldığınız kaynaklar için süre uzatma işlemi yapabilirsiniz.</a:t>
            </a:r>
          </a:p>
          <a:p>
            <a:r>
              <a:rPr lang="tr-TR" sz="1800" b="1" dirty="0">
                <a:solidFill>
                  <a:schemeClr val="tx1"/>
                </a:solidFill>
                <a:latin typeface="Times New Roman" panose="02020603050405020304" pitchFamily="18" charset="0"/>
                <a:cs typeface="Times New Roman" panose="02020603050405020304" pitchFamily="18" charset="0"/>
              </a:rPr>
              <a:t>Lisans öğrencileri 15 gün süreyle 5 kitap ödünç alabilmektedir.</a:t>
            </a:r>
          </a:p>
          <a:p>
            <a:r>
              <a:rPr lang="tr-TR" sz="1800" b="1" dirty="0">
                <a:solidFill>
                  <a:schemeClr val="tx1"/>
                </a:solidFill>
                <a:latin typeface="Times New Roman" panose="02020603050405020304" pitchFamily="18" charset="0"/>
                <a:cs typeface="Times New Roman" panose="02020603050405020304" pitchFamily="18" charset="0"/>
              </a:rPr>
              <a:t>Kütüphane hakkında daha detaylı bilgiye </a:t>
            </a:r>
            <a:r>
              <a:rPr lang="tr-TR" sz="1800" b="1" dirty="0">
                <a:solidFill>
                  <a:schemeClr val="tx1"/>
                </a:solidFill>
                <a:latin typeface="Times New Roman" panose="02020603050405020304" pitchFamily="18" charset="0"/>
                <a:cs typeface="Times New Roman" panose="02020603050405020304" pitchFamily="18" charset="0"/>
                <a:hlinkClick r:id="rId3"/>
              </a:rPr>
              <a:t>https://kutuphane.aku.edu.tr/sikca-sorulan-sorular/</a:t>
            </a:r>
            <a:r>
              <a:rPr lang="tr-TR" sz="1800" b="1" dirty="0">
                <a:solidFill>
                  <a:schemeClr val="tx1"/>
                </a:solidFill>
                <a:latin typeface="Times New Roman" panose="02020603050405020304" pitchFamily="18" charset="0"/>
                <a:cs typeface="Times New Roman" panose="02020603050405020304" pitchFamily="18" charset="0"/>
              </a:rPr>
              <a:t> </a:t>
            </a:r>
            <a:endParaRPr lang="tr-TR" sz="1800" b="1" dirty="0">
              <a:latin typeface="Times New Roman" panose="02020603050405020304" pitchFamily="18" charset="0"/>
              <a:cs typeface="Times New Roman" panose="02020603050405020304" pitchFamily="18" charset="0"/>
            </a:endParaRPr>
          </a:p>
          <a:p>
            <a:pPr marL="0" indent="0">
              <a:buNone/>
            </a:pPr>
            <a:r>
              <a:rPr lang="tr-TR" sz="1800" b="1" dirty="0">
                <a:solidFill>
                  <a:schemeClr val="tx1"/>
                </a:solidFill>
                <a:latin typeface="Times New Roman" panose="02020603050405020304" pitchFamily="18" charset="0"/>
                <a:cs typeface="Times New Roman" panose="02020603050405020304" pitchFamily="18" charset="0"/>
              </a:rPr>
              <a:t>bağlantı adresinden ulaşabilirsiniz.</a:t>
            </a:r>
          </a:p>
          <a:p>
            <a:endParaRPr lang="tr-TR" b="1" dirty="0">
              <a:solidFill>
                <a:schemeClr val="tx1"/>
              </a:solidFill>
            </a:endParaRPr>
          </a:p>
          <a:p>
            <a:endParaRPr lang="tr-TR" dirty="0"/>
          </a:p>
        </p:txBody>
      </p:sp>
    </p:spTree>
    <p:extLst>
      <p:ext uri="{BB962C8B-B14F-4D97-AF65-F5344CB8AC3E}">
        <p14:creationId xmlns:p14="http://schemas.microsoft.com/office/powerpoint/2010/main" val="2031618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106" y="851868"/>
            <a:ext cx="9983788" cy="942108"/>
          </a:xfrm>
        </p:spPr>
        <p:txBody>
          <a:bodyPr>
            <a:normAutofit/>
          </a:bodyPr>
          <a:lstStyle/>
          <a:p>
            <a:r>
              <a:rPr lang="tr-TR" sz="2600" b="1" dirty="0">
                <a:latin typeface="Times New Roman" panose="02020603050405020304" pitchFamily="18" charset="0"/>
                <a:cs typeface="Times New Roman" panose="02020603050405020304" pitchFamily="18" charset="0"/>
              </a:rPr>
              <a:t>ATATÜRK KÜLTÜR VE KONGRE MERKEZİ TANITIMI</a:t>
            </a:r>
          </a:p>
        </p:txBody>
      </p:sp>
      <p:sp>
        <p:nvSpPr>
          <p:cNvPr id="3" name="İçerik Yer Tutucusu 2"/>
          <p:cNvSpPr>
            <a:spLocks noGrp="1"/>
          </p:cNvSpPr>
          <p:nvPr>
            <p:ph idx="1"/>
          </p:nvPr>
        </p:nvSpPr>
        <p:spPr>
          <a:xfrm>
            <a:off x="969818" y="2080429"/>
            <a:ext cx="10537970" cy="3394363"/>
          </a:xfrm>
        </p:spPr>
        <p:txBody>
          <a:bodyPr/>
          <a:lstStyle/>
          <a:p>
            <a:r>
              <a:rPr lang="tr-TR" b="1" dirty="0">
                <a:solidFill>
                  <a:schemeClr val="tx1"/>
                </a:solidFill>
                <a:latin typeface="Times New Roman" panose="02020603050405020304" pitchFamily="18" charset="0"/>
                <a:cs typeface="Times New Roman" panose="02020603050405020304" pitchFamily="18" charset="0"/>
              </a:rPr>
              <a:t>Konum olarak İktisadi ve İdari Bilimler Fakültesinin sol tarafında ve çaprazında yer alan Atatürk Kültür ve Kongre Merkezi içerisinde çeşitli büyüklükte konferans, seminer ve toplantı salonları bulunmaktadır. </a:t>
            </a: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Konserler, sahne gösterileri, söyleşiler, mezuniyet törenleri gibi çeşitli etkinlik ve organizasyonlara Atatürk Kültür ve Kongre Merkezi ev sahipliği yapmaktadır.</a:t>
            </a:r>
          </a:p>
        </p:txBody>
      </p:sp>
    </p:spTree>
    <p:extLst>
      <p:ext uri="{BB962C8B-B14F-4D97-AF65-F5344CB8AC3E}">
        <p14:creationId xmlns:p14="http://schemas.microsoft.com/office/powerpoint/2010/main" val="1633523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D0079C-D6EA-AA44-9F0F-46AD598E17CF}"/>
              </a:ext>
            </a:extLst>
          </p:cNvPr>
          <p:cNvSpPr>
            <a:spLocks noGrp="1"/>
          </p:cNvSpPr>
          <p:nvPr>
            <p:ph type="title"/>
          </p:nvPr>
        </p:nvSpPr>
        <p:spPr>
          <a:xfrm>
            <a:off x="2475884" y="770986"/>
            <a:ext cx="7958331" cy="1077229"/>
          </a:xfrm>
        </p:spPr>
        <p:txBody>
          <a:bodyPr>
            <a:normAutofit/>
          </a:bodyPr>
          <a:lstStyle/>
          <a:p>
            <a:pPr algn="l"/>
            <a:r>
              <a:rPr lang="tr-TR" sz="2400" b="1" dirty="0">
                <a:latin typeface="Times New Roman" panose="02020603050405020304" pitchFamily="18" charset="0"/>
                <a:cs typeface="Times New Roman" panose="02020603050405020304" pitchFamily="18" charset="0"/>
              </a:rPr>
              <a:t>BÖLÜM TANITIMI</a:t>
            </a:r>
          </a:p>
        </p:txBody>
      </p:sp>
      <p:sp>
        <p:nvSpPr>
          <p:cNvPr id="3" name="Dikdörtgen 2">
            <a:extLst>
              <a:ext uri="{FF2B5EF4-FFF2-40B4-BE49-F238E27FC236}">
                <a16:creationId xmlns:a16="http://schemas.microsoft.com/office/drawing/2014/main" id="{D2861EA6-64E0-504E-9714-8095B7B4DA99}"/>
              </a:ext>
            </a:extLst>
          </p:cNvPr>
          <p:cNvSpPr/>
          <p:nvPr/>
        </p:nvSpPr>
        <p:spPr>
          <a:xfrm>
            <a:off x="1416906" y="1848215"/>
            <a:ext cx="8913342" cy="3416320"/>
          </a:xfrm>
          <a:prstGeom prst="rect">
            <a:avLst/>
          </a:prstGeom>
        </p:spPr>
        <p:txBody>
          <a:bodyPr wrap="square">
            <a:spAutoFit/>
          </a:bodyPr>
          <a:lstStyle/>
          <a:p>
            <a:pPr algn="just"/>
            <a:r>
              <a:rPr lang="tr-TR" sz="2400" b="1" dirty="0">
                <a:latin typeface="Times New Roman" panose="02020603050405020304" pitchFamily="18" charset="0"/>
                <a:cs typeface="Times New Roman" panose="02020603050405020304" pitchFamily="18" charset="0"/>
              </a:rPr>
              <a:t>Afyon Kocatepe Üniversitesi İktisadi ve İdari Bilimler Fakültesi bünyesindeki Siyaset Bilimi ve Kamu Yönetimi Bölümü, 18.08.2008’de Yükseköğretim Kurulu Başkanlığı’nın 22329 sayılı kararı ile açılmıştır. Başlangıçta Kamu Yönetimi adıyla kurulan ve eğitim veren bölümümüz, 05.04.2017 tarihli Yükseköğretim Yürütme Kurulu toplantısında alınan kararla ve ilgili mevzuat doğrultusunda Siyaset Bilimi ve Kamu Yönetimi adını almıştır. 60 kişilik kontenjanı olan Siyaset Bilimi ve Kamu Yönetimi Bölümü’nde derslerin eğitim dili </a:t>
            </a:r>
            <a:r>
              <a:rPr lang="tr-TR" sz="2400" b="1" dirty="0" err="1">
                <a:latin typeface="Times New Roman" panose="02020603050405020304" pitchFamily="18" charset="0"/>
                <a:cs typeface="Times New Roman" panose="02020603050405020304" pitchFamily="18" charset="0"/>
              </a:rPr>
              <a:t>Türkçe’dir</a:t>
            </a:r>
            <a:r>
              <a:rPr lang="tr-TR"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3570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27398" y="791208"/>
            <a:ext cx="8534400" cy="928254"/>
          </a:xfrm>
        </p:spPr>
        <p:txBody>
          <a:bodyPr>
            <a:normAutofit/>
          </a:bodyPr>
          <a:lstStyle/>
          <a:p>
            <a:r>
              <a:rPr lang="tr-TR" sz="2800" b="1" dirty="0">
                <a:latin typeface="Times New Roman" panose="02020603050405020304" pitchFamily="18" charset="0"/>
                <a:cs typeface="Times New Roman" panose="02020603050405020304" pitchFamily="18" charset="0"/>
              </a:rPr>
              <a:t>SOSYAL ALANLAR</a:t>
            </a:r>
          </a:p>
        </p:txBody>
      </p:sp>
      <p:sp>
        <p:nvSpPr>
          <p:cNvPr id="3" name="İçerik Yer Tutucusu 2"/>
          <p:cNvSpPr>
            <a:spLocks noGrp="1"/>
          </p:cNvSpPr>
          <p:nvPr>
            <p:ph idx="1"/>
          </p:nvPr>
        </p:nvSpPr>
        <p:spPr>
          <a:xfrm>
            <a:off x="1014051" y="1534110"/>
            <a:ext cx="10163897" cy="4932217"/>
          </a:xfrm>
        </p:spPr>
        <p:txBody>
          <a:bodyPr>
            <a:normAutofit/>
          </a:bodyPr>
          <a:lstStyle/>
          <a:p>
            <a:r>
              <a:rPr lang="tr-TR" b="1" dirty="0">
                <a:solidFill>
                  <a:schemeClr val="tx1"/>
                </a:solidFill>
                <a:latin typeface="Times New Roman" panose="02020603050405020304" pitchFamily="18" charset="0"/>
                <a:cs typeface="Times New Roman" panose="02020603050405020304" pitchFamily="18" charset="0"/>
              </a:rPr>
              <a:t>Üniversitemizde bir adet merkez yemekhane ve bir adet sosyal tesis ile birlikte Değirmen ve Vadi isimli iki adet kafe bulunmaktadır.</a:t>
            </a:r>
          </a:p>
          <a:p>
            <a:r>
              <a:rPr lang="tr-TR" b="1" dirty="0">
                <a:solidFill>
                  <a:schemeClr val="tx1"/>
                </a:solidFill>
                <a:latin typeface="Times New Roman" panose="02020603050405020304" pitchFamily="18" charset="0"/>
                <a:cs typeface="Times New Roman" panose="02020603050405020304" pitchFamily="18" charset="0"/>
              </a:rPr>
              <a:t>Merkez yemekhanemiz 11:00-14:00 arası hizmet vermektedir.</a:t>
            </a:r>
          </a:p>
          <a:p>
            <a:r>
              <a:rPr lang="tr-TR" b="1" dirty="0">
                <a:solidFill>
                  <a:schemeClr val="tx1"/>
                </a:solidFill>
                <a:latin typeface="Times New Roman" panose="02020603050405020304" pitchFamily="18" charset="0"/>
                <a:cs typeface="Times New Roman" panose="02020603050405020304" pitchFamily="18" charset="0"/>
              </a:rPr>
              <a:t>Merkez yemekhaneye ek olarak sosyal tesis ve diğer kafelerde de yemek imkanları mevcuttur.</a:t>
            </a:r>
          </a:p>
          <a:p>
            <a:r>
              <a:rPr lang="tr-TR" b="1" dirty="0">
                <a:solidFill>
                  <a:schemeClr val="tx1"/>
                </a:solidFill>
                <a:latin typeface="Times New Roman" panose="02020603050405020304" pitchFamily="18" charset="0"/>
                <a:cs typeface="Times New Roman" panose="02020603050405020304" pitchFamily="18" charset="0"/>
              </a:rPr>
              <a:t>Vadi Kafe hafta sonları da 08:00-22:00 arası hizmet vermektedir. K</a:t>
            </a:r>
            <a:r>
              <a:rPr lang="tr-TR" b="1" dirty="0">
                <a:latin typeface="Times New Roman" panose="02020603050405020304" pitchFamily="18" charset="0"/>
                <a:cs typeface="Times New Roman" panose="02020603050405020304" pitchFamily="18" charset="0"/>
              </a:rPr>
              <a:t>afe içerisinde yemek </a:t>
            </a:r>
            <a:r>
              <a:rPr lang="tr-TR" b="1" dirty="0">
                <a:solidFill>
                  <a:schemeClr val="tx1"/>
                </a:solidFill>
                <a:latin typeface="Times New Roman" panose="02020603050405020304" pitchFamily="18" charset="0"/>
                <a:cs typeface="Times New Roman" panose="02020603050405020304" pitchFamily="18" charset="0"/>
              </a:rPr>
              <a:t>faaliyetlerine ek olarak bilardo, langırt ve </a:t>
            </a:r>
            <a:r>
              <a:rPr lang="tr-TR" b="1" dirty="0" err="1">
                <a:latin typeface="Times New Roman" panose="02020603050405020304" pitchFamily="18" charset="0"/>
                <a:cs typeface="Times New Roman" panose="02020603050405020304" pitchFamily="18" charset="0"/>
              </a:rPr>
              <a:t>P</a:t>
            </a:r>
            <a:r>
              <a:rPr lang="tr-TR" b="1" dirty="0" err="1">
                <a:solidFill>
                  <a:schemeClr val="tx1"/>
                </a:solidFill>
                <a:latin typeface="Times New Roman" panose="02020603050405020304" pitchFamily="18" charset="0"/>
                <a:cs typeface="Times New Roman" panose="02020603050405020304" pitchFamily="18" charset="0"/>
              </a:rPr>
              <a:t>layStation</a:t>
            </a:r>
            <a:r>
              <a:rPr lang="tr-TR" b="1" dirty="0">
                <a:solidFill>
                  <a:schemeClr val="tx1"/>
                </a:solidFill>
                <a:latin typeface="Times New Roman" panose="02020603050405020304" pitchFamily="18" charset="0"/>
                <a:cs typeface="Times New Roman" panose="02020603050405020304" pitchFamily="18" charset="0"/>
              </a:rPr>
              <a:t> oynamak da mümkündür.</a:t>
            </a:r>
          </a:p>
        </p:txBody>
      </p:sp>
    </p:spTree>
    <p:extLst>
      <p:ext uri="{BB962C8B-B14F-4D97-AF65-F5344CB8AC3E}">
        <p14:creationId xmlns:p14="http://schemas.microsoft.com/office/powerpoint/2010/main" val="1217495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5668" y="804312"/>
            <a:ext cx="8534400" cy="969818"/>
          </a:xfrm>
        </p:spPr>
        <p:txBody>
          <a:bodyPr>
            <a:normAutofit/>
          </a:bodyPr>
          <a:lstStyle/>
          <a:p>
            <a:r>
              <a:rPr lang="tr-TR" sz="2600" b="1" dirty="0">
                <a:latin typeface="Times New Roman" panose="02020603050405020304" pitchFamily="18" charset="0"/>
                <a:cs typeface="Times New Roman" panose="02020603050405020304" pitchFamily="18" charset="0"/>
              </a:rPr>
              <a:t>MEDİKO SOSYAL HİZMETLERİ</a:t>
            </a:r>
          </a:p>
        </p:txBody>
      </p:sp>
      <p:sp>
        <p:nvSpPr>
          <p:cNvPr id="3" name="İçerik Yer Tutucusu 2"/>
          <p:cNvSpPr>
            <a:spLocks noGrp="1"/>
          </p:cNvSpPr>
          <p:nvPr>
            <p:ph idx="1"/>
          </p:nvPr>
        </p:nvSpPr>
        <p:spPr>
          <a:xfrm>
            <a:off x="1187233" y="1883470"/>
            <a:ext cx="9817533" cy="4461164"/>
          </a:xfrm>
        </p:spPr>
        <p:txBody>
          <a:bodyPr/>
          <a:lstStyle/>
          <a:p>
            <a:r>
              <a:rPr lang="tr-TR" b="1" dirty="0">
                <a:solidFill>
                  <a:schemeClr val="tx1"/>
                </a:solidFill>
                <a:latin typeface="Times New Roman" panose="02020603050405020304" pitchFamily="18" charset="0"/>
                <a:cs typeface="Times New Roman" panose="02020603050405020304" pitchFamily="18" charset="0"/>
              </a:rPr>
              <a:t>Üniversitemize bağlı fakülte ve yüksekokullarda okuyan öğrencilerin sağlık sorunlarında ilk başvuru merkezi Sağlık Kültür ve Spor Daire Başkanlığı’na bağlı olarak hizmet veren Mediko Sosyal Merkezi olmaktadır. </a:t>
            </a:r>
            <a:endParaRPr lang="tr-TR" b="1" dirty="0">
              <a:latin typeface="Times New Roman" panose="02020603050405020304" pitchFamily="18" charset="0"/>
              <a:cs typeface="Times New Roman" panose="02020603050405020304" pitchFamily="18" charset="0"/>
            </a:endParaRPr>
          </a:p>
          <a:p>
            <a:endParaRPr lang="tr-TR" b="1" dirty="0">
              <a:solidFill>
                <a:schemeClr val="tx1"/>
              </a:solidFill>
              <a:latin typeface="Times New Roman" panose="02020603050405020304" pitchFamily="18" charset="0"/>
              <a:cs typeface="Times New Roman" panose="02020603050405020304" pitchFamily="18" charset="0"/>
            </a:endParaRPr>
          </a:p>
          <a:p>
            <a:r>
              <a:rPr lang="tr-TR" b="1" dirty="0">
                <a:solidFill>
                  <a:schemeClr val="tx1"/>
                </a:solidFill>
                <a:latin typeface="Times New Roman" panose="02020603050405020304" pitchFamily="18" charset="0"/>
                <a:cs typeface="Times New Roman" panose="02020603050405020304" pitchFamily="18" charset="0"/>
              </a:rPr>
              <a:t>Başvuran hastaların ilk tedavileri yapılmakta ve gerekli görülenler Ahmet Necdet Sezer Uygulama ve Araştırma Hastanesi’ne sevk edilmektedir. </a:t>
            </a:r>
          </a:p>
          <a:p>
            <a:pPr marL="0" indent="0">
              <a:buNone/>
            </a:pPr>
            <a:endParaRPr lang="tr-TR" b="1" dirty="0">
              <a:solidFill>
                <a:schemeClr val="tx1"/>
              </a:solidFill>
            </a:endParaRPr>
          </a:p>
        </p:txBody>
      </p:sp>
    </p:spTree>
    <p:extLst>
      <p:ext uri="{BB962C8B-B14F-4D97-AF65-F5344CB8AC3E}">
        <p14:creationId xmlns:p14="http://schemas.microsoft.com/office/powerpoint/2010/main" val="3682391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6244" y="808432"/>
            <a:ext cx="8534401" cy="858981"/>
          </a:xfrm>
        </p:spPr>
        <p:txBody>
          <a:bodyPr>
            <a:normAutofit/>
          </a:bodyPr>
          <a:lstStyle/>
          <a:p>
            <a:r>
              <a:rPr lang="tr-TR" sz="2600" b="1" dirty="0">
                <a:latin typeface="Times New Roman" panose="02020603050405020304" pitchFamily="18" charset="0"/>
                <a:cs typeface="Times New Roman" panose="02020603050405020304" pitchFamily="18" charset="0"/>
              </a:rPr>
              <a:t>MEDİKO SOSYAL HİZMETLERİ</a:t>
            </a:r>
          </a:p>
        </p:txBody>
      </p:sp>
      <p:sp>
        <p:nvSpPr>
          <p:cNvPr id="3" name="İçerik Yer Tutucusu 2"/>
          <p:cNvSpPr>
            <a:spLocks noGrp="1"/>
          </p:cNvSpPr>
          <p:nvPr>
            <p:ph idx="1"/>
          </p:nvPr>
        </p:nvSpPr>
        <p:spPr>
          <a:xfrm>
            <a:off x="1927656" y="1815694"/>
            <a:ext cx="9327852" cy="4842725"/>
          </a:xfrm>
        </p:spPr>
        <p:txBody>
          <a:bodyPr>
            <a:normAutofit fontScale="70000" lnSpcReduction="20000"/>
          </a:bodyPr>
          <a:lstStyle/>
          <a:p>
            <a:pPr marL="0" indent="0">
              <a:buNone/>
            </a:pPr>
            <a:r>
              <a:rPr lang="tr-TR" sz="2100" b="1" dirty="0">
                <a:latin typeface="Times New Roman" panose="02020603050405020304" pitchFamily="18" charset="0"/>
                <a:cs typeface="Times New Roman" panose="02020603050405020304" pitchFamily="18" charset="0"/>
              </a:rPr>
              <a:t>Mediko Sosyal Merkezi Hizmetleri:</a:t>
            </a:r>
            <a:endParaRPr lang="tr-TR" sz="2100" dirty="0">
              <a:latin typeface="Times New Roman" panose="02020603050405020304" pitchFamily="18" charset="0"/>
              <a:cs typeface="Times New Roman" panose="02020603050405020304" pitchFamily="18" charset="0"/>
            </a:endParaRPr>
          </a:p>
          <a:p>
            <a:pPr marL="0" indent="0">
              <a:buNone/>
            </a:pPr>
            <a:r>
              <a:rPr lang="tr-TR" sz="2100" b="1" dirty="0">
                <a:solidFill>
                  <a:schemeClr val="tx1"/>
                </a:solidFill>
                <a:latin typeface="Times New Roman" panose="02020603050405020304" pitchFamily="18" charset="0"/>
                <a:cs typeface="Times New Roman" panose="02020603050405020304" pitchFamily="18" charset="0"/>
              </a:rPr>
              <a:t>– Koruyucu sağlık hizmetleri </a:t>
            </a:r>
          </a:p>
          <a:p>
            <a:pPr marL="0" indent="0">
              <a:buNone/>
            </a:pPr>
            <a:r>
              <a:rPr lang="tr-TR" sz="2100" b="1" dirty="0">
                <a:solidFill>
                  <a:schemeClr val="tx1"/>
                </a:solidFill>
                <a:latin typeface="Times New Roman" panose="02020603050405020304" pitchFamily="18" charset="0"/>
                <a:cs typeface="Times New Roman" panose="02020603050405020304" pitchFamily="18" charset="0"/>
              </a:rPr>
              <a:t>– Tedavi edici sağlık hizmetleri</a:t>
            </a:r>
          </a:p>
          <a:p>
            <a:pPr marL="0" indent="0">
              <a:buNone/>
            </a:pPr>
            <a:r>
              <a:rPr lang="tr-TR" sz="2100" b="1" dirty="0">
                <a:solidFill>
                  <a:schemeClr val="tx1"/>
                </a:solidFill>
                <a:latin typeface="Times New Roman" panose="02020603050405020304" pitchFamily="18" charset="0"/>
                <a:cs typeface="Times New Roman" panose="02020603050405020304" pitchFamily="18" charset="0"/>
              </a:rPr>
              <a:t>– Hastane öncesi acil yardım hizmetleri</a:t>
            </a:r>
          </a:p>
          <a:p>
            <a:pPr marL="0" indent="0">
              <a:buNone/>
            </a:pPr>
            <a:r>
              <a:rPr lang="tr-TR" sz="2100" b="1" dirty="0">
                <a:solidFill>
                  <a:schemeClr val="tx1"/>
                </a:solidFill>
                <a:latin typeface="Times New Roman" panose="02020603050405020304" pitchFamily="18" charset="0"/>
                <a:cs typeface="Times New Roman" panose="02020603050405020304" pitchFamily="18" charset="0"/>
              </a:rPr>
              <a:t>– Psikolojik yardım ve rehberlik hizmetleri</a:t>
            </a:r>
          </a:p>
          <a:p>
            <a:pPr marL="0" indent="0">
              <a:buNone/>
            </a:pPr>
            <a:r>
              <a:rPr lang="tr-TR" sz="2100" b="1" dirty="0">
                <a:solidFill>
                  <a:schemeClr val="tx1"/>
                </a:solidFill>
                <a:latin typeface="Times New Roman" panose="02020603050405020304" pitchFamily="18" charset="0"/>
                <a:cs typeface="Times New Roman" panose="02020603050405020304" pitchFamily="18" charset="0"/>
              </a:rPr>
              <a:t>– Eğitim hizmetleri</a:t>
            </a:r>
          </a:p>
          <a:p>
            <a:pPr marL="0" indent="0">
              <a:buNone/>
            </a:pPr>
            <a:r>
              <a:rPr lang="tr-TR" sz="2100" b="1" dirty="0">
                <a:solidFill>
                  <a:schemeClr val="tx1"/>
                </a:solidFill>
                <a:latin typeface="Times New Roman" panose="02020603050405020304" pitchFamily="18" charset="0"/>
                <a:cs typeface="Times New Roman" panose="02020603050405020304" pitchFamily="18" charset="0"/>
              </a:rPr>
              <a:t>– Kurum hekimliği hizmetleri</a:t>
            </a:r>
          </a:p>
          <a:p>
            <a:pPr marL="0" indent="0">
              <a:buNone/>
            </a:pPr>
            <a:r>
              <a:rPr lang="tr-TR" sz="2100" b="1" dirty="0">
                <a:solidFill>
                  <a:schemeClr val="tx1"/>
                </a:solidFill>
                <a:latin typeface="Times New Roman" panose="02020603050405020304" pitchFamily="18" charset="0"/>
                <a:cs typeface="Times New Roman" panose="02020603050405020304" pitchFamily="18" charset="0"/>
              </a:rPr>
              <a:t>– Temel biyokimyasal tetkikler</a:t>
            </a:r>
          </a:p>
          <a:p>
            <a:pPr marL="0" indent="0">
              <a:buNone/>
            </a:pPr>
            <a:r>
              <a:rPr lang="tr-TR" sz="2100" b="1" dirty="0">
                <a:solidFill>
                  <a:schemeClr val="tx1"/>
                </a:solidFill>
                <a:latin typeface="Times New Roman" panose="02020603050405020304" pitchFamily="18" charset="0"/>
                <a:cs typeface="Times New Roman" panose="02020603050405020304" pitchFamily="18" charset="0"/>
              </a:rPr>
              <a:t>– Küçük cerrahi girişimler</a:t>
            </a:r>
          </a:p>
          <a:p>
            <a:pPr marL="0" indent="0">
              <a:buNone/>
            </a:pPr>
            <a:r>
              <a:rPr lang="tr-TR" sz="2100" b="1" dirty="0">
                <a:solidFill>
                  <a:schemeClr val="tx1"/>
                </a:solidFill>
                <a:latin typeface="Times New Roman" panose="02020603050405020304" pitchFamily="18" charset="0"/>
                <a:cs typeface="Times New Roman" panose="02020603050405020304" pitchFamily="18" charset="0"/>
              </a:rPr>
              <a:t>– Enjeksiyon </a:t>
            </a:r>
          </a:p>
          <a:p>
            <a:pPr marL="0" indent="0">
              <a:buNone/>
            </a:pPr>
            <a:r>
              <a:rPr lang="tr-TR" sz="2100" b="1" dirty="0">
                <a:solidFill>
                  <a:schemeClr val="tx1"/>
                </a:solidFill>
                <a:latin typeface="Times New Roman" panose="02020603050405020304" pitchFamily="18" charset="0"/>
                <a:cs typeface="Times New Roman" panose="02020603050405020304" pitchFamily="18" charset="0"/>
              </a:rPr>
              <a:t>– Pansuman </a:t>
            </a:r>
          </a:p>
          <a:p>
            <a:endParaRPr lang="tr-TR" dirty="0"/>
          </a:p>
        </p:txBody>
      </p:sp>
    </p:spTree>
    <p:extLst>
      <p:ext uri="{BB962C8B-B14F-4D97-AF65-F5344CB8AC3E}">
        <p14:creationId xmlns:p14="http://schemas.microsoft.com/office/powerpoint/2010/main" val="4230534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9679" y="834643"/>
            <a:ext cx="8534400" cy="1039090"/>
          </a:xfrm>
        </p:spPr>
        <p:txBody>
          <a:bodyPr>
            <a:normAutofit/>
          </a:bodyPr>
          <a:lstStyle/>
          <a:p>
            <a:r>
              <a:rPr lang="tr-TR" sz="2800" b="1" dirty="0">
                <a:latin typeface="Times New Roman" panose="02020603050405020304" pitchFamily="18" charset="0"/>
                <a:cs typeface="Times New Roman" panose="02020603050405020304" pitchFamily="18" charset="0"/>
              </a:rPr>
              <a:t>MEDİKO SOSYAL HİZMETLERİ</a:t>
            </a:r>
          </a:p>
        </p:txBody>
      </p:sp>
      <p:sp>
        <p:nvSpPr>
          <p:cNvPr id="3" name="İçerik Yer Tutucusu 2"/>
          <p:cNvSpPr>
            <a:spLocks noGrp="1"/>
          </p:cNvSpPr>
          <p:nvPr>
            <p:ph idx="1"/>
          </p:nvPr>
        </p:nvSpPr>
        <p:spPr>
          <a:xfrm>
            <a:off x="992660" y="2656702"/>
            <a:ext cx="10206679" cy="3088065"/>
          </a:xfrm>
        </p:spPr>
        <p:txBody>
          <a:bodyPr>
            <a:normAutofit fontScale="25000" lnSpcReduction="20000"/>
          </a:bodyPr>
          <a:lstStyle/>
          <a:p>
            <a:r>
              <a:rPr lang="tr-TR" sz="7200" b="1" dirty="0" err="1">
                <a:solidFill>
                  <a:schemeClr val="tx1"/>
                </a:solidFill>
                <a:latin typeface="Times New Roman" panose="02020603050405020304" pitchFamily="18" charset="0"/>
                <a:cs typeface="Times New Roman" panose="02020603050405020304" pitchFamily="18" charset="0"/>
              </a:rPr>
              <a:t>Mediko</a:t>
            </a:r>
            <a:r>
              <a:rPr lang="tr-TR" sz="7200" b="1" dirty="0">
                <a:solidFill>
                  <a:schemeClr val="tx1"/>
                </a:solidFill>
                <a:latin typeface="Times New Roman" panose="02020603050405020304" pitchFamily="18" charset="0"/>
                <a:cs typeface="Times New Roman" panose="02020603050405020304" pitchFamily="18" charset="0"/>
              </a:rPr>
              <a:t> Sosyal Merkezi hizmetlerine ek olarak psikolojik danışmanlık hizmeti de verilmektedir.</a:t>
            </a:r>
          </a:p>
          <a:p>
            <a:endParaRPr lang="tr-TR" sz="7200" b="1" dirty="0">
              <a:solidFill>
                <a:schemeClr val="tx1"/>
              </a:solidFill>
              <a:latin typeface="Times New Roman" panose="02020603050405020304" pitchFamily="18" charset="0"/>
              <a:cs typeface="Times New Roman" panose="02020603050405020304" pitchFamily="18" charset="0"/>
            </a:endParaRPr>
          </a:p>
          <a:p>
            <a:r>
              <a:rPr lang="tr-TR" sz="7200" b="1" dirty="0">
                <a:solidFill>
                  <a:schemeClr val="tx1"/>
                </a:solidFill>
                <a:latin typeface="Times New Roman" panose="02020603050405020304" pitchFamily="18" charset="0"/>
                <a:cs typeface="Times New Roman" panose="02020603050405020304" pitchFamily="18" charset="0"/>
              </a:rPr>
              <a:t>Psikolojik danışmanlık hizmeti randevu sistemi ile yapılmakta olup ücretsizdir. Görüşmelerde gizlilik temel prensiptir.</a:t>
            </a:r>
          </a:p>
          <a:p>
            <a:endParaRPr lang="tr-TR" sz="7200" b="1" dirty="0">
              <a:solidFill>
                <a:schemeClr val="tx1"/>
              </a:solidFill>
              <a:latin typeface="Times New Roman" panose="02020603050405020304" pitchFamily="18" charset="0"/>
              <a:cs typeface="Times New Roman" panose="02020603050405020304" pitchFamily="18" charset="0"/>
            </a:endParaRPr>
          </a:p>
          <a:p>
            <a:r>
              <a:rPr lang="tr-TR" sz="7200" b="1" dirty="0" err="1">
                <a:solidFill>
                  <a:schemeClr val="tx1"/>
                </a:solidFill>
                <a:latin typeface="Times New Roman" panose="02020603050405020304" pitchFamily="18" charset="0"/>
                <a:cs typeface="Times New Roman" panose="02020603050405020304" pitchFamily="18" charset="0"/>
              </a:rPr>
              <a:t>Pandemi</a:t>
            </a:r>
            <a:r>
              <a:rPr lang="tr-TR" sz="7200" b="1" dirty="0">
                <a:solidFill>
                  <a:schemeClr val="tx1"/>
                </a:solidFill>
                <a:latin typeface="Times New Roman" panose="02020603050405020304" pitchFamily="18" charset="0"/>
                <a:cs typeface="Times New Roman" panose="02020603050405020304" pitchFamily="18" charset="0"/>
              </a:rPr>
              <a:t> sürecinde görüşmeler </a:t>
            </a:r>
            <a:r>
              <a:rPr lang="tr-TR" sz="7200" b="1" dirty="0" err="1">
                <a:solidFill>
                  <a:schemeClr val="tx1"/>
                </a:solidFill>
                <a:latin typeface="Times New Roman" panose="02020603050405020304" pitchFamily="18" charset="0"/>
                <a:cs typeface="Times New Roman" panose="02020603050405020304" pitchFamily="18" charset="0"/>
              </a:rPr>
              <a:t>Zoom</a:t>
            </a:r>
            <a:r>
              <a:rPr lang="tr-TR" sz="7200" b="1" dirty="0">
                <a:solidFill>
                  <a:schemeClr val="tx1"/>
                </a:solidFill>
                <a:latin typeface="Times New Roman" panose="02020603050405020304" pitchFamily="18" charset="0"/>
                <a:cs typeface="Times New Roman" panose="02020603050405020304" pitchFamily="18" charset="0"/>
              </a:rPr>
              <a:t> uygulaması üzerinden çevrimiçi olarak gerçekleştirilmektedir.</a:t>
            </a:r>
          </a:p>
          <a:p>
            <a:pPr marL="0" indent="0">
              <a:buNone/>
            </a:pPr>
            <a:r>
              <a:rPr lang="tr-TR" sz="7200" b="1" dirty="0">
                <a:solidFill>
                  <a:schemeClr val="tx1"/>
                </a:solidFill>
                <a:latin typeface="Times New Roman" panose="02020603050405020304" pitchFamily="18" charset="0"/>
                <a:cs typeface="Times New Roman" panose="02020603050405020304" pitchFamily="18" charset="0"/>
              </a:rPr>
              <a:t>       Psikolog Şeref SEZEN</a:t>
            </a:r>
          </a:p>
          <a:p>
            <a:pPr marL="0" indent="0">
              <a:buNone/>
            </a:pPr>
            <a:r>
              <a:rPr lang="tr-TR" sz="7200" b="1" dirty="0">
                <a:solidFill>
                  <a:schemeClr val="tx1"/>
                </a:solidFill>
                <a:latin typeface="Times New Roman" panose="02020603050405020304" pitchFamily="18" charset="0"/>
                <a:cs typeface="Times New Roman" panose="02020603050405020304" pitchFamily="18" charset="0"/>
              </a:rPr>
              <a:t>       Telefon:  0 272 218 12 99</a:t>
            </a:r>
          </a:p>
          <a:p>
            <a:pPr marL="0" indent="0">
              <a:buNone/>
            </a:pPr>
            <a:r>
              <a:rPr lang="tr-TR" sz="7200" b="1" dirty="0">
                <a:solidFill>
                  <a:schemeClr val="tx1"/>
                </a:solidFill>
                <a:latin typeface="Times New Roman" panose="02020603050405020304" pitchFamily="18" charset="0"/>
                <a:cs typeface="Times New Roman" panose="02020603050405020304" pitchFamily="18" charset="0"/>
              </a:rPr>
              <a:t>       Mail: ssezen@aku.edu.tr</a:t>
            </a:r>
          </a:p>
          <a:p>
            <a:endParaRPr lang="tr-TR" b="1" dirty="0">
              <a:solidFill>
                <a:schemeClr val="tx1"/>
              </a:solidFill>
            </a:endParaRPr>
          </a:p>
        </p:txBody>
      </p:sp>
    </p:spTree>
    <p:extLst>
      <p:ext uri="{BB962C8B-B14F-4D97-AF65-F5344CB8AC3E}">
        <p14:creationId xmlns:p14="http://schemas.microsoft.com/office/powerpoint/2010/main" val="1530135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06372" y="815921"/>
            <a:ext cx="8534400" cy="955963"/>
          </a:xfrm>
        </p:spPr>
        <p:txBody>
          <a:bodyPr>
            <a:normAutofit/>
          </a:bodyPr>
          <a:lstStyle/>
          <a:p>
            <a:r>
              <a:rPr lang="tr-TR" sz="2800" b="1" dirty="0">
                <a:latin typeface="Times New Roman" panose="02020603050405020304" pitchFamily="18" charset="0"/>
                <a:cs typeface="Times New Roman" panose="02020603050405020304" pitchFamily="18" charset="0"/>
              </a:rPr>
              <a:t>AKADEMİK DANIŞMANLIK </a:t>
            </a:r>
          </a:p>
        </p:txBody>
      </p:sp>
      <p:sp>
        <p:nvSpPr>
          <p:cNvPr id="3" name="İçerik Yer Tutucusu 2"/>
          <p:cNvSpPr>
            <a:spLocks noGrp="1"/>
          </p:cNvSpPr>
          <p:nvPr>
            <p:ph idx="1"/>
          </p:nvPr>
        </p:nvSpPr>
        <p:spPr>
          <a:xfrm>
            <a:off x="988538" y="2599788"/>
            <a:ext cx="10750380" cy="3835838"/>
          </a:xfrm>
        </p:spPr>
        <p:txBody>
          <a:bodyPr>
            <a:normAutofit lnSpcReduction="10000"/>
          </a:bodyPr>
          <a:lstStyle/>
          <a:p>
            <a:pPr marL="0" indent="0">
              <a:buNone/>
            </a:pPr>
            <a:r>
              <a:rPr lang="tr-TR" sz="1900" b="1" dirty="0">
                <a:solidFill>
                  <a:schemeClr val="tx1"/>
                </a:solidFill>
                <a:latin typeface="Times New Roman" panose="02020603050405020304" pitchFamily="18" charset="0"/>
                <a:cs typeface="Times New Roman" panose="02020603050405020304" pitchFamily="18" charset="0"/>
              </a:rPr>
              <a:t>Sizlerle birlikte eğitim hayatınızda yeni bir evre olan üniversite sürecini hep beraber yürüteceğiz.</a:t>
            </a:r>
          </a:p>
          <a:p>
            <a:pPr marL="0" indent="0">
              <a:buNone/>
            </a:pPr>
            <a:endParaRPr lang="tr-TR" b="1" dirty="0">
              <a:solidFill>
                <a:schemeClr val="tx1"/>
              </a:solidFill>
              <a:latin typeface="Times New Roman" panose="02020603050405020304" pitchFamily="18" charset="0"/>
              <a:cs typeface="Times New Roman" panose="02020603050405020304" pitchFamily="18" charset="0"/>
            </a:endParaRPr>
          </a:p>
          <a:p>
            <a:pPr marL="0" indent="0">
              <a:buNone/>
            </a:pPr>
            <a:r>
              <a:rPr lang="tr-TR" b="1" dirty="0">
                <a:solidFill>
                  <a:schemeClr val="tx1"/>
                </a:solidFill>
                <a:latin typeface="Times New Roman" panose="02020603050405020304" pitchFamily="18" charset="0"/>
                <a:cs typeface="Times New Roman" panose="02020603050405020304" pitchFamily="18" charset="0"/>
              </a:rPr>
              <a:t>Herhangi bir sorununuzun olması durumunda lütfen benimle aşağıdaki kanallar aracılığıyla</a:t>
            </a:r>
          </a:p>
          <a:p>
            <a:pPr marL="0" indent="0">
              <a:buNone/>
            </a:pPr>
            <a:r>
              <a:rPr lang="tr-TR" b="1" dirty="0">
                <a:solidFill>
                  <a:schemeClr val="tx1"/>
                </a:solidFill>
                <a:latin typeface="Times New Roman" panose="02020603050405020304" pitchFamily="18" charset="0"/>
                <a:cs typeface="Times New Roman" panose="02020603050405020304" pitchFamily="18" charset="0"/>
              </a:rPr>
              <a:t>iletişime geçiniz. </a:t>
            </a:r>
          </a:p>
          <a:p>
            <a:pPr marL="0" indent="0">
              <a:buNone/>
            </a:pPr>
            <a:r>
              <a:rPr lang="tr-TR" b="1" dirty="0">
                <a:solidFill>
                  <a:schemeClr val="tx1"/>
                </a:solidFill>
                <a:latin typeface="Times New Roman" panose="02020603050405020304" pitchFamily="18" charset="0"/>
                <a:cs typeface="Times New Roman" panose="02020603050405020304" pitchFamily="18" charset="0"/>
              </a:rPr>
              <a:t>E-posta : </a:t>
            </a:r>
            <a:r>
              <a:rPr lang="tr-TR" b="1" dirty="0">
                <a:solidFill>
                  <a:schemeClr val="tx1"/>
                </a:solidFill>
                <a:latin typeface="Times New Roman" panose="02020603050405020304" pitchFamily="18" charset="0"/>
                <a:cs typeface="Times New Roman" panose="02020603050405020304" pitchFamily="18" charset="0"/>
                <a:hlinkClick r:id="rId2"/>
              </a:rPr>
              <a:t>elifnurduzsoz@</a:t>
            </a:r>
            <a:r>
              <a:rPr lang="tr-TR" b="1" dirty="0">
                <a:latin typeface="Times New Roman" panose="02020603050405020304" pitchFamily="18" charset="0"/>
                <a:cs typeface="Times New Roman" panose="02020603050405020304" pitchFamily="18" charset="0"/>
                <a:hlinkClick r:id="rId2"/>
              </a:rPr>
              <a:t>gmail</a:t>
            </a:r>
            <a:r>
              <a:rPr lang="tr-TR" b="1" dirty="0">
                <a:solidFill>
                  <a:schemeClr val="tx1"/>
                </a:solidFill>
                <a:latin typeface="Times New Roman" panose="02020603050405020304" pitchFamily="18" charset="0"/>
                <a:cs typeface="Times New Roman" panose="02020603050405020304" pitchFamily="18" charset="0"/>
                <a:hlinkClick r:id="rId2"/>
              </a:rPr>
              <a:t>.com</a:t>
            </a:r>
            <a:r>
              <a:rPr lang="tr-TR" b="1" dirty="0">
                <a:solidFill>
                  <a:schemeClr val="tx1"/>
                </a:solidFill>
                <a:latin typeface="Times New Roman" panose="02020603050405020304" pitchFamily="18" charset="0"/>
                <a:cs typeface="Times New Roman" panose="02020603050405020304" pitchFamily="18" charset="0"/>
              </a:rPr>
              <a:t> ve </a:t>
            </a:r>
            <a:r>
              <a:rPr lang="tr-TR" b="1" dirty="0">
                <a:solidFill>
                  <a:schemeClr val="tx1"/>
                </a:solidFill>
                <a:latin typeface="Times New Roman" panose="02020603050405020304" pitchFamily="18" charset="0"/>
                <a:cs typeface="Times New Roman" panose="02020603050405020304" pitchFamily="18" charset="0"/>
                <a:hlinkClick r:id="rId3"/>
              </a:rPr>
              <a:t>elifnurduzsoz@aku.edu.tr</a:t>
            </a:r>
            <a:endParaRPr lang="tr-TR" b="1" dirty="0">
              <a:solidFill>
                <a:schemeClr val="tx1"/>
              </a:solidFill>
              <a:latin typeface="Times New Roman" panose="02020603050405020304" pitchFamily="18" charset="0"/>
              <a:cs typeface="Times New Roman" panose="02020603050405020304" pitchFamily="18" charset="0"/>
            </a:endParaRPr>
          </a:p>
          <a:p>
            <a:pPr marL="0" indent="0">
              <a:buNone/>
            </a:pPr>
            <a:r>
              <a:rPr lang="tr-TR" b="1" dirty="0">
                <a:solidFill>
                  <a:schemeClr val="tx1"/>
                </a:solidFill>
                <a:latin typeface="Times New Roman" panose="02020603050405020304" pitchFamily="18" charset="0"/>
                <a:cs typeface="Times New Roman" panose="02020603050405020304" pitchFamily="18" charset="0"/>
              </a:rPr>
              <a:t>Telefon : 0 272 218 20 78</a:t>
            </a:r>
          </a:p>
          <a:p>
            <a:pPr marL="0" indent="0">
              <a:buNone/>
            </a:pPr>
            <a:r>
              <a:rPr lang="tr-TR" b="1" dirty="0">
                <a:solidFill>
                  <a:schemeClr val="tx1"/>
                </a:solidFill>
                <a:latin typeface="Times New Roman" panose="02020603050405020304" pitchFamily="18" charset="0"/>
                <a:cs typeface="Times New Roman" panose="02020603050405020304" pitchFamily="18" charset="0"/>
              </a:rPr>
              <a:t>Oda : İİBF, ZEMİN KAT, 003 NUMARA</a:t>
            </a:r>
          </a:p>
          <a:p>
            <a:pPr algn="ctr"/>
            <a:endParaRPr lang="tr-TR" b="1" dirty="0">
              <a:solidFill>
                <a:schemeClr val="tx1"/>
              </a:solidFill>
            </a:endParaRPr>
          </a:p>
          <a:p>
            <a:endParaRPr lang="tr-TR" dirty="0"/>
          </a:p>
          <a:p>
            <a:endParaRPr lang="tr-TR" dirty="0"/>
          </a:p>
        </p:txBody>
      </p:sp>
    </p:spTree>
    <p:extLst>
      <p:ext uri="{BB962C8B-B14F-4D97-AF65-F5344CB8AC3E}">
        <p14:creationId xmlns:p14="http://schemas.microsoft.com/office/powerpoint/2010/main" val="1386338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6369" y="394854"/>
            <a:ext cx="11161424" cy="6068292"/>
          </a:xfrm>
        </p:spPr>
        <p:txBody>
          <a:bodyPr>
            <a:normAutofit/>
          </a:bodyPr>
          <a:lstStyle/>
          <a:p>
            <a:pPr algn="ctr"/>
            <a:br>
              <a:rPr lang="tr-TR" sz="2000" dirty="0"/>
            </a:br>
            <a:br>
              <a:rPr lang="tr-TR" sz="2000" dirty="0"/>
            </a:br>
            <a:br>
              <a:rPr lang="tr-TR" sz="2000" dirty="0"/>
            </a:br>
            <a:br>
              <a:rPr lang="tr-TR" sz="2000" dirty="0"/>
            </a:br>
            <a:br>
              <a:rPr lang="tr-TR" sz="2000" dirty="0"/>
            </a:br>
            <a:br>
              <a:rPr lang="tr-TR" sz="2000" dirty="0"/>
            </a:br>
            <a:br>
              <a:rPr lang="tr-TR" sz="2000" dirty="0"/>
            </a:br>
            <a:r>
              <a:rPr lang="tr-TR" sz="2000" b="1" dirty="0">
                <a:latin typeface="Times New Roman" panose="02020603050405020304" pitchFamily="18" charset="0"/>
                <a:cs typeface="Times New Roman" panose="02020603050405020304" pitchFamily="18" charset="0"/>
              </a:rPr>
              <a:t>GÜZEL BİR EĞİTİM DÖNEMİ GEÇİRMENİZ DİLEĞİYLE…</a:t>
            </a:r>
            <a:br>
              <a:rPr lang="tr-TR" sz="2000" b="1" dirty="0">
                <a:latin typeface="Times New Roman" panose="02020603050405020304" pitchFamily="18" charset="0"/>
                <a:cs typeface="Times New Roman" panose="02020603050405020304" pitchFamily="18" charset="0"/>
              </a:rPr>
            </a:br>
            <a:br>
              <a:rPr lang="tr-TR" sz="2000" b="1" dirty="0">
                <a:latin typeface="Times New Roman" panose="02020603050405020304" pitchFamily="18" charset="0"/>
                <a:cs typeface="Times New Roman" panose="02020603050405020304" pitchFamily="18" charset="0"/>
              </a:rPr>
            </a:br>
            <a:r>
              <a:rPr lang="tr-TR" sz="2000" b="1" dirty="0">
                <a:latin typeface="Times New Roman" panose="02020603050405020304" pitchFamily="18" charset="0"/>
                <a:cs typeface="Times New Roman" panose="02020603050405020304" pitchFamily="18" charset="0"/>
              </a:rPr>
              <a:t>DİNLEDİĞİNİZ İÇİN TEŞEKKÜRLER…</a:t>
            </a:r>
            <a:br>
              <a:rPr lang="tr-TR" sz="2000" b="1" dirty="0">
                <a:latin typeface="Times New Roman" panose="02020603050405020304" pitchFamily="18" charset="0"/>
                <a:cs typeface="Times New Roman" panose="02020603050405020304" pitchFamily="18" charset="0"/>
              </a:rPr>
            </a:br>
            <a:br>
              <a:rPr lang="tr-TR" sz="2000" b="1" dirty="0">
                <a:latin typeface="Times New Roman" panose="02020603050405020304" pitchFamily="18" charset="0"/>
                <a:cs typeface="Times New Roman" panose="02020603050405020304" pitchFamily="18" charset="0"/>
              </a:rPr>
            </a:br>
            <a:br>
              <a:rPr lang="tr-TR" sz="2000" b="1" dirty="0">
                <a:latin typeface="Times New Roman" panose="02020603050405020304" pitchFamily="18" charset="0"/>
                <a:cs typeface="Times New Roman" panose="02020603050405020304" pitchFamily="18" charset="0"/>
              </a:rPr>
            </a:br>
            <a:br>
              <a:rPr lang="tr-TR" sz="2000" b="1" dirty="0">
                <a:latin typeface="Times New Roman" panose="02020603050405020304" pitchFamily="18" charset="0"/>
                <a:cs typeface="Times New Roman" panose="02020603050405020304" pitchFamily="18" charset="0"/>
              </a:rPr>
            </a:br>
            <a:r>
              <a:rPr lang="tr-TR" sz="1600" b="1" dirty="0">
                <a:latin typeface="Times New Roman" panose="02020603050405020304" pitchFamily="18" charset="0"/>
                <a:cs typeface="Times New Roman" panose="02020603050405020304" pitchFamily="18" charset="0"/>
              </a:rPr>
              <a:t>EK BİLGİLER: BÖLÜM SİTESİ VE MÜFREDAT KONTROLÜ</a:t>
            </a:r>
            <a:br>
              <a:rPr lang="tr-TR" sz="1600" b="1" dirty="0">
                <a:latin typeface="Times New Roman" panose="02020603050405020304" pitchFamily="18" charset="0"/>
                <a:cs typeface="Times New Roman" panose="02020603050405020304" pitchFamily="18" charset="0"/>
              </a:rPr>
            </a:br>
            <a:r>
              <a:rPr lang="tr-TR" sz="1600" b="1" dirty="0">
                <a:latin typeface="Times New Roman" panose="02020603050405020304" pitchFamily="18" charset="0"/>
                <a:cs typeface="Times New Roman" panose="02020603050405020304" pitchFamily="18" charset="0"/>
              </a:rPr>
              <a:t> HAKKINDA BİLGİLENDİRME</a:t>
            </a:r>
            <a:br>
              <a:rPr lang="tr-TR" sz="1600" b="1" dirty="0">
                <a:latin typeface="Times New Roman" panose="02020603050405020304" pitchFamily="18" charset="0"/>
                <a:cs typeface="Times New Roman" panose="02020603050405020304" pitchFamily="18" charset="0"/>
              </a:rPr>
            </a:br>
            <a:br>
              <a:rPr lang="tr-TR" sz="1600" b="1" dirty="0">
                <a:latin typeface="Times New Roman" panose="02020603050405020304" pitchFamily="18" charset="0"/>
                <a:cs typeface="Times New Roman" panose="02020603050405020304" pitchFamily="18" charset="0"/>
              </a:rPr>
            </a:br>
            <a:r>
              <a:rPr lang="tr-TR" sz="1600" b="1" dirty="0">
                <a:latin typeface="Times New Roman" panose="02020603050405020304" pitchFamily="18" charset="0"/>
                <a:cs typeface="Times New Roman" panose="02020603050405020304" pitchFamily="18" charset="0"/>
              </a:rPr>
              <a:t>SORU-CEVAP ETKİNLİĞİ</a:t>
            </a:r>
            <a:br>
              <a:rPr lang="tr-TR" sz="1600" b="1" dirty="0">
                <a:latin typeface="Times New Roman" panose="02020603050405020304" pitchFamily="18" charset="0"/>
                <a:cs typeface="Times New Roman" panose="02020603050405020304" pitchFamily="18" charset="0"/>
              </a:rPr>
            </a:br>
            <a:br>
              <a:rPr lang="tr-TR" sz="2000" dirty="0"/>
            </a:br>
            <a:br>
              <a:rPr lang="tr-TR" sz="2000" dirty="0"/>
            </a:br>
            <a:br>
              <a:rPr lang="tr-TR" sz="2000" dirty="0"/>
            </a:br>
            <a:endParaRPr lang="tr-TR" sz="2000" dirty="0"/>
          </a:p>
        </p:txBody>
      </p:sp>
    </p:spTree>
    <p:extLst>
      <p:ext uri="{BB962C8B-B14F-4D97-AF65-F5344CB8AC3E}">
        <p14:creationId xmlns:p14="http://schemas.microsoft.com/office/powerpoint/2010/main" val="4048823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13B83D-AC19-B04F-B632-02F785F47E06}"/>
              </a:ext>
            </a:extLst>
          </p:cNvPr>
          <p:cNvSpPr>
            <a:spLocks noGrp="1"/>
          </p:cNvSpPr>
          <p:nvPr>
            <p:ph type="title"/>
          </p:nvPr>
        </p:nvSpPr>
        <p:spPr>
          <a:xfrm>
            <a:off x="-1862331" y="696845"/>
            <a:ext cx="7958331" cy="1077229"/>
          </a:xfrm>
        </p:spPr>
        <p:txBody>
          <a:bodyPr>
            <a:normAutofit/>
          </a:bodyPr>
          <a:lstStyle/>
          <a:p>
            <a:r>
              <a:rPr lang="tr-TR" sz="2400" b="1" dirty="0">
                <a:latin typeface="Times New Roman" panose="02020603050405020304" pitchFamily="18" charset="0"/>
                <a:cs typeface="Times New Roman" panose="02020603050405020304" pitchFamily="18" charset="0"/>
              </a:rPr>
              <a:t>AKADEMİK PERSONEL</a:t>
            </a:r>
          </a:p>
        </p:txBody>
      </p:sp>
      <p:sp>
        <p:nvSpPr>
          <p:cNvPr id="3" name="Dikdörtgen 2">
            <a:extLst>
              <a:ext uri="{FF2B5EF4-FFF2-40B4-BE49-F238E27FC236}">
                <a16:creationId xmlns:a16="http://schemas.microsoft.com/office/drawing/2014/main" id="{66BBDADC-79BC-394E-A27B-BFD2FEF5F427}"/>
              </a:ext>
            </a:extLst>
          </p:cNvPr>
          <p:cNvSpPr/>
          <p:nvPr/>
        </p:nvSpPr>
        <p:spPr>
          <a:xfrm>
            <a:off x="1117265" y="1235459"/>
            <a:ext cx="4978735" cy="338554"/>
          </a:xfrm>
          <a:prstGeom prst="rect">
            <a:avLst/>
          </a:prstGeom>
        </p:spPr>
        <p:txBody>
          <a:bodyPr wrap="none">
            <a:spAutoFit/>
          </a:bodyPr>
          <a:lstStyle/>
          <a:p>
            <a:r>
              <a:rPr lang="tr-TR" sz="1600" b="1" dirty="0">
                <a:latin typeface="Times New Roman" panose="02020603050405020304" pitchFamily="18" charset="0"/>
                <a:cs typeface="Times New Roman" panose="02020603050405020304" pitchFamily="18" charset="0"/>
              </a:rPr>
              <a:t>SİYASET VE SOSYAL BİLİMLER ANABİLİM DALI</a:t>
            </a:r>
            <a:endParaRPr lang="tr-TR" sz="1600" dirty="0">
              <a:latin typeface="Times New Roman" panose="02020603050405020304" pitchFamily="18" charset="0"/>
              <a:cs typeface="Times New Roman" panose="02020603050405020304" pitchFamily="18" charset="0"/>
            </a:endParaRPr>
          </a:p>
        </p:txBody>
      </p:sp>
      <p:sp>
        <p:nvSpPr>
          <p:cNvPr id="4" name="Dikdörtgen 3">
            <a:extLst>
              <a:ext uri="{FF2B5EF4-FFF2-40B4-BE49-F238E27FC236}">
                <a16:creationId xmlns:a16="http://schemas.microsoft.com/office/drawing/2014/main" id="{B343B4A3-2983-C647-AE8E-4A3674EEF7DB}"/>
              </a:ext>
            </a:extLst>
          </p:cNvPr>
          <p:cNvSpPr/>
          <p:nvPr/>
        </p:nvSpPr>
        <p:spPr>
          <a:xfrm>
            <a:off x="1117265" y="1469267"/>
            <a:ext cx="4485249" cy="1477328"/>
          </a:xfrm>
          <a:prstGeom prst="rect">
            <a:avLst/>
          </a:prstGeom>
        </p:spPr>
        <p:txBody>
          <a:bodyPr wrap="square">
            <a:spAutoFit/>
          </a:bodyPr>
          <a:lstStyle/>
          <a:p>
            <a:br>
              <a:rPr lang="tr-TR"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br>
            <a:r>
              <a:rPr lang="tr-TR"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Prof.Dr. Mustafa Fişne</a:t>
            </a:r>
            <a:r>
              <a:rPr lang="tr-TR" b="1" dirty="0">
                <a:latin typeface="Times New Roman" panose="02020603050405020304" pitchFamily="18" charset="0"/>
                <a:cs typeface="Times New Roman" panose="02020603050405020304" pitchFamily="18" charset="0"/>
              </a:rPr>
              <a:t> (Anabilim Dalı Başkanı)</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+902722182007</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fisne@aku.edu.tr</a:t>
            </a:r>
            <a:endParaRPr lang="tr-TR" dirty="0">
              <a:latin typeface="Times New Roman" panose="02020603050405020304" pitchFamily="18" charset="0"/>
              <a:cs typeface="Times New Roman" panose="02020603050405020304" pitchFamily="18" charset="0"/>
            </a:endParaRPr>
          </a:p>
        </p:txBody>
      </p:sp>
      <p:sp>
        <p:nvSpPr>
          <p:cNvPr id="5" name="Dikdörtgen 4">
            <a:extLst>
              <a:ext uri="{FF2B5EF4-FFF2-40B4-BE49-F238E27FC236}">
                <a16:creationId xmlns:a16="http://schemas.microsoft.com/office/drawing/2014/main" id="{8E828B4B-59F7-8941-8502-303C4EAECF2D}"/>
              </a:ext>
            </a:extLst>
          </p:cNvPr>
          <p:cNvSpPr/>
          <p:nvPr/>
        </p:nvSpPr>
        <p:spPr>
          <a:xfrm>
            <a:off x="5137722" y="1746266"/>
            <a:ext cx="6096000" cy="923330"/>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Doç.Dr. Fatih Demirci</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+902722182114</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fdemirci@aku.edu.tr</a:t>
            </a:r>
            <a:endParaRPr lang="tr-TR" dirty="0">
              <a:latin typeface="Times New Roman" panose="02020603050405020304" pitchFamily="18" charset="0"/>
              <a:cs typeface="Times New Roman" panose="02020603050405020304" pitchFamily="18" charset="0"/>
            </a:endParaRPr>
          </a:p>
        </p:txBody>
      </p:sp>
      <p:sp>
        <p:nvSpPr>
          <p:cNvPr id="6" name="Dikdörtgen 5">
            <a:extLst>
              <a:ext uri="{FF2B5EF4-FFF2-40B4-BE49-F238E27FC236}">
                <a16:creationId xmlns:a16="http://schemas.microsoft.com/office/drawing/2014/main" id="{3C17D516-C64C-964E-B3B1-66273BB97D0B}"/>
              </a:ext>
            </a:extLst>
          </p:cNvPr>
          <p:cNvSpPr/>
          <p:nvPr/>
        </p:nvSpPr>
        <p:spPr>
          <a:xfrm>
            <a:off x="8345378" y="1796279"/>
            <a:ext cx="6096000" cy="923330"/>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Dr.Öğr. Üyesi Kerim Çınar</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+902722182003</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cinar@aku.edu.tr</a:t>
            </a:r>
            <a:endParaRPr lang="tr-TR" dirty="0">
              <a:latin typeface="Times New Roman" panose="02020603050405020304" pitchFamily="18" charset="0"/>
              <a:cs typeface="Times New Roman" panose="02020603050405020304" pitchFamily="18" charset="0"/>
            </a:endParaRPr>
          </a:p>
        </p:txBody>
      </p:sp>
      <p:pic>
        <p:nvPicPr>
          <p:cNvPr id="8" name="Resim 7" descr="iç mekan, pijama içeren bir resim&#10;&#10;Açıklama otomatik olarak oluşturuldu">
            <a:extLst>
              <a:ext uri="{FF2B5EF4-FFF2-40B4-BE49-F238E27FC236}">
                <a16:creationId xmlns:a16="http://schemas.microsoft.com/office/drawing/2014/main" id="{7E59AB77-263C-CD4B-B726-CCCEB5074A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49133" y="3669007"/>
            <a:ext cx="3428999" cy="2285999"/>
          </a:xfrm>
          <a:prstGeom prst="rect">
            <a:avLst/>
          </a:prstGeom>
        </p:spPr>
      </p:pic>
      <p:pic>
        <p:nvPicPr>
          <p:cNvPr id="10" name="Resim 9" descr="metin, iç mekan içeren bir resim&#10;&#10;Açıklama otomatik olarak oluşturuldu">
            <a:extLst>
              <a:ext uri="{FF2B5EF4-FFF2-40B4-BE49-F238E27FC236}">
                <a16:creationId xmlns:a16="http://schemas.microsoft.com/office/drawing/2014/main" id="{3B7F26B8-4292-7548-9E00-EC5385E1B4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4330616" y="3669006"/>
            <a:ext cx="3429000" cy="2286000"/>
          </a:xfrm>
          <a:prstGeom prst="rect">
            <a:avLst/>
          </a:prstGeom>
        </p:spPr>
      </p:pic>
      <p:pic>
        <p:nvPicPr>
          <p:cNvPr id="12" name="Resim 11" descr="yatak, iç mekan, pijama içeren bir resim&#10;&#10;Açıklama otomatik olarak oluşturuldu">
            <a:extLst>
              <a:ext uri="{FF2B5EF4-FFF2-40B4-BE49-F238E27FC236}">
                <a16:creationId xmlns:a16="http://schemas.microsoft.com/office/drawing/2014/main" id="{9E534EAE-15E8-3C47-8ADF-100CD612E3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7912100" y="3669006"/>
            <a:ext cx="3429000" cy="2286000"/>
          </a:xfrm>
          <a:prstGeom prst="rect">
            <a:avLst/>
          </a:prstGeom>
        </p:spPr>
      </p:pic>
    </p:spTree>
    <p:extLst>
      <p:ext uri="{BB962C8B-B14F-4D97-AF65-F5344CB8AC3E}">
        <p14:creationId xmlns:p14="http://schemas.microsoft.com/office/powerpoint/2010/main" val="93372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28189527-14DF-AA4A-895A-4874F5B53F3E}"/>
              </a:ext>
            </a:extLst>
          </p:cNvPr>
          <p:cNvSpPr/>
          <p:nvPr/>
        </p:nvSpPr>
        <p:spPr>
          <a:xfrm>
            <a:off x="5037201" y="1482755"/>
            <a:ext cx="6096000" cy="923330"/>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Dr.Öğr. Üyesi Zelkif Polat</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+902722182094</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zpolat@aku.edu.tr</a:t>
            </a:r>
            <a:endParaRPr lang="tr-TR" dirty="0">
              <a:latin typeface="Times New Roman" panose="02020603050405020304" pitchFamily="18" charset="0"/>
              <a:cs typeface="Times New Roman" panose="02020603050405020304" pitchFamily="18" charset="0"/>
            </a:endParaRPr>
          </a:p>
        </p:txBody>
      </p:sp>
      <p:sp>
        <p:nvSpPr>
          <p:cNvPr id="4" name="Dikdörtgen 3">
            <a:extLst>
              <a:ext uri="{FF2B5EF4-FFF2-40B4-BE49-F238E27FC236}">
                <a16:creationId xmlns:a16="http://schemas.microsoft.com/office/drawing/2014/main" id="{FB0B50B1-3221-B645-ADF3-CC6E2FA94C84}"/>
              </a:ext>
            </a:extLst>
          </p:cNvPr>
          <p:cNvSpPr/>
          <p:nvPr/>
        </p:nvSpPr>
        <p:spPr>
          <a:xfrm>
            <a:off x="1203942" y="1473987"/>
            <a:ext cx="6096000" cy="1477328"/>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Arş.Gör. Ümit Feyzioğlu</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+902722182060</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umitfeyzioglu@gmail.com</a:t>
            </a:r>
            <a:endParaRPr lang="tr-TR" dirty="0">
              <a:latin typeface="Times New Roman" panose="02020603050405020304" pitchFamily="18" charset="0"/>
              <a:cs typeface="Times New Roman" panose="02020603050405020304" pitchFamily="18" charset="0"/>
            </a:endParaRPr>
          </a:p>
          <a:p>
            <a:br>
              <a:rPr lang="tr-TR" dirty="0">
                <a:latin typeface="Times New Roman" panose="02020603050405020304" pitchFamily="18" charset="0"/>
                <a:cs typeface="Times New Roman" panose="02020603050405020304" pitchFamily="18" charset="0"/>
              </a:rPr>
            </a:br>
            <a:endParaRPr lang="tr-TR" dirty="0">
              <a:latin typeface="Times New Roman" panose="02020603050405020304" pitchFamily="18" charset="0"/>
              <a:cs typeface="Times New Roman" panose="02020603050405020304" pitchFamily="18" charset="0"/>
            </a:endParaRPr>
          </a:p>
        </p:txBody>
      </p:sp>
      <p:sp>
        <p:nvSpPr>
          <p:cNvPr id="5" name="Dikdörtgen 4">
            <a:extLst>
              <a:ext uri="{FF2B5EF4-FFF2-40B4-BE49-F238E27FC236}">
                <a16:creationId xmlns:a16="http://schemas.microsoft.com/office/drawing/2014/main" id="{6052FC48-E359-E340-8FEA-CA7CDF877409}"/>
              </a:ext>
            </a:extLst>
          </p:cNvPr>
          <p:cNvSpPr/>
          <p:nvPr/>
        </p:nvSpPr>
        <p:spPr>
          <a:xfrm>
            <a:off x="5037201" y="2564396"/>
            <a:ext cx="6096000" cy="923330"/>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Arş.Gör.Dr. Şenol Gündoğdu</a:t>
            </a:r>
            <a:br>
              <a:rPr lang="tr-TR" b="1"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+902722182059</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senolg@aku.edu.tr</a:t>
            </a:r>
            <a:endParaRPr lang="tr-TR" dirty="0">
              <a:latin typeface="Times New Roman" panose="02020603050405020304" pitchFamily="18" charset="0"/>
              <a:cs typeface="Times New Roman" panose="02020603050405020304" pitchFamily="18" charset="0"/>
            </a:endParaRPr>
          </a:p>
        </p:txBody>
      </p:sp>
      <p:sp>
        <p:nvSpPr>
          <p:cNvPr id="6" name="Dikdörtgen 5">
            <a:extLst>
              <a:ext uri="{FF2B5EF4-FFF2-40B4-BE49-F238E27FC236}">
                <a16:creationId xmlns:a16="http://schemas.microsoft.com/office/drawing/2014/main" id="{97A5DA09-1F22-6C4C-A5B4-916A88366D7D}"/>
              </a:ext>
            </a:extLst>
          </p:cNvPr>
          <p:cNvSpPr/>
          <p:nvPr/>
        </p:nvSpPr>
        <p:spPr>
          <a:xfrm>
            <a:off x="5037201" y="4967753"/>
            <a:ext cx="6096000" cy="1754326"/>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Arş.Gör. Durukan Ayan</a:t>
            </a:r>
            <a:r>
              <a:rPr lang="tr-TR"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 </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(2547/35. Madde Görevlendirmesiyle Orta Doğu Teknik Üniversitesi’nde Görevli)</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ayan.durukan@gmail.com</a:t>
            </a:r>
            <a:endParaRPr lang="tr-TR" dirty="0">
              <a:latin typeface="Times New Roman" panose="02020603050405020304" pitchFamily="18" charset="0"/>
              <a:cs typeface="Times New Roman" panose="02020603050405020304" pitchFamily="18" charset="0"/>
            </a:endParaRPr>
          </a:p>
          <a:p>
            <a:br>
              <a:rPr lang="tr-TR" dirty="0"/>
            </a:br>
            <a:endParaRPr lang="tr-TR" dirty="0"/>
          </a:p>
        </p:txBody>
      </p:sp>
      <p:sp>
        <p:nvSpPr>
          <p:cNvPr id="7" name="Dikdörtgen 6">
            <a:extLst>
              <a:ext uri="{FF2B5EF4-FFF2-40B4-BE49-F238E27FC236}">
                <a16:creationId xmlns:a16="http://schemas.microsoft.com/office/drawing/2014/main" id="{9C59BF82-FAEF-D149-BAAC-0D023CFF9500}"/>
              </a:ext>
            </a:extLst>
          </p:cNvPr>
          <p:cNvSpPr/>
          <p:nvPr/>
        </p:nvSpPr>
        <p:spPr>
          <a:xfrm>
            <a:off x="5037201" y="3662894"/>
            <a:ext cx="6096000" cy="1200329"/>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Arş.Gör. Hatice Kırantepe</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(2547/35. Madde Görevlendirmesiyle İstanbul Üniversitesi’nde Görevli)</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h.kirantepe@gmail.com</a:t>
            </a:r>
            <a:endParaRPr lang="tr-TR" dirty="0">
              <a:latin typeface="Times New Roman" panose="02020603050405020304" pitchFamily="18" charset="0"/>
              <a:cs typeface="Times New Roman" panose="02020603050405020304" pitchFamily="18" charset="0"/>
            </a:endParaRPr>
          </a:p>
        </p:txBody>
      </p:sp>
      <p:pic>
        <p:nvPicPr>
          <p:cNvPr id="9" name="Resim 8" descr="kişi içeren bir resim&#10;&#10;Açıklama otomatik olarak oluşturuldu">
            <a:extLst>
              <a:ext uri="{FF2B5EF4-FFF2-40B4-BE49-F238E27FC236}">
                <a16:creationId xmlns:a16="http://schemas.microsoft.com/office/drawing/2014/main" id="{FA608AA0-4106-5B4B-8F51-DDBAD996C2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952500" y="3245816"/>
            <a:ext cx="3429000" cy="2286000"/>
          </a:xfrm>
          <a:prstGeom prst="rect">
            <a:avLst/>
          </a:prstGeom>
        </p:spPr>
      </p:pic>
    </p:spTree>
    <p:extLst>
      <p:ext uri="{BB962C8B-B14F-4D97-AF65-F5344CB8AC3E}">
        <p14:creationId xmlns:p14="http://schemas.microsoft.com/office/powerpoint/2010/main" val="3853607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FBE376-A447-6641-B0AC-E6A24DA478A2}"/>
              </a:ext>
            </a:extLst>
          </p:cNvPr>
          <p:cNvSpPr>
            <a:spLocks noGrp="1"/>
          </p:cNvSpPr>
          <p:nvPr>
            <p:ph type="title"/>
          </p:nvPr>
        </p:nvSpPr>
        <p:spPr>
          <a:xfrm>
            <a:off x="1363579" y="837084"/>
            <a:ext cx="7958331" cy="1077229"/>
          </a:xfrm>
        </p:spPr>
        <p:txBody>
          <a:bodyPr>
            <a:normAutofit fontScale="90000"/>
          </a:bodyPr>
          <a:lstStyle/>
          <a:p>
            <a:r>
              <a:rPr lang="tr-TR" sz="2200" b="1" dirty="0">
                <a:latin typeface="Times New Roman" panose="02020603050405020304" pitchFamily="18" charset="0"/>
                <a:cs typeface="Times New Roman" panose="02020603050405020304" pitchFamily="18" charset="0"/>
              </a:rPr>
              <a:t>KENTLEŞME VE ÇEVRE SORUNLARI ANABİLİM DALI</a:t>
            </a:r>
            <a:br>
              <a:rPr lang="tr-TR" dirty="0"/>
            </a:br>
            <a:br>
              <a:rPr lang="tr-TR" dirty="0"/>
            </a:br>
            <a:endParaRPr lang="tr-TR" dirty="0"/>
          </a:p>
        </p:txBody>
      </p:sp>
      <p:sp>
        <p:nvSpPr>
          <p:cNvPr id="3" name="Dikdörtgen 2">
            <a:extLst>
              <a:ext uri="{FF2B5EF4-FFF2-40B4-BE49-F238E27FC236}">
                <a16:creationId xmlns:a16="http://schemas.microsoft.com/office/drawing/2014/main" id="{6C318746-E19B-6549-A49A-3FF8690126BD}"/>
              </a:ext>
            </a:extLst>
          </p:cNvPr>
          <p:cNvSpPr/>
          <p:nvPr/>
        </p:nvSpPr>
        <p:spPr>
          <a:xfrm>
            <a:off x="1039127" y="1729378"/>
            <a:ext cx="6096000" cy="1200329"/>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Prof.Dr. Ethem Kadri Pektaş</a:t>
            </a:r>
            <a:r>
              <a:rPr lang="tr-TR" b="1" dirty="0">
                <a:latin typeface="Times New Roman" panose="02020603050405020304" pitchFamily="18" charset="0"/>
                <a:cs typeface="Times New Roman" panose="02020603050405020304" pitchFamily="18" charset="0"/>
              </a:rPr>
              <a:t> </a:t>
            </a:r>
          </a:p>
          <a:p>
            <a:r>
              <a:rPr lang="tr-TR" b="1" dirty="0">
                <a:latin typeface="Times New Roman" panose="02020603050405020304" pitchFamily="18" charset="0"/>
                <a:cs typeface="Times New Roman" panose="02020603050405020304" pitchFamily="18" charset="0"/>
              </a:rPr>
              <a:t>(Anabilim Dalı Başkanı)</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+902722182093</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pektas@aku.edu.tr</a:t>
            </a:r>
            <a:endParaRPr lang="tr-TR" dirty="0">
              <a:latin typeface="Times New Roman" panose="02020603050405020304" pitchFamily="18" charset="0"/>
              <a:cs typeface="Times New Roman" panose="02020603050405020304" pitchFamily="18" charset="0"/>
            </a:endParaRPr>
          </a:p>
        </p:txBody>
      </p:sp>
      <p:sp>
        <p:nvSpPr>
          <p:cNvPr id="4" name="Dikdörtgen 3">
            <a:extLst>
              <a:ext uri="{FF2B5EF4-FFF2-40B4-BE49-F238E27FC236}">
                <a16:creationId xmlns:a16="http://schemas.microsoft.com/office/drawing/2014/main" id="{2180668C-FE5A-9F43-A01A-1F3F115452D9}"/>
              </a:ext>
            </a:extLst>
          </p:cNvPr>
          <p:cNvSpPr/>
          <p:nvPr/>
        </p:nvSpPr>
        <p:spPr>
          <a:xfrm>
            <a:off x="4379575" y="1729377"/>
            <a:ext cx="6096000" cy="923330"/>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Öğr.Gör. Hulusi Nusret Özsoy</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+902722182091</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hnozsoy@aku.edu.tr</a:t>
            </a:r>
            <a:endParaRPr lang="tr-TR" dirty="0">
              <a:latin typeface="Times New Roman" panose="02020603050405020304" pitchFamily="18" charset="0"/>
              <a:cs typeface="Times New Roman" panose="02020603050405020304" pitchFamily="18" charset="0"/>
            </a:endParaRPr>
          </a:p>
        </p:txBody>
      </p:sp>
      <p:sp>
        <p:nvSpPr>
          <p:cNvPr id="5" name="Dikdörtgen 4">
            <a:extLst>
              <a:ext uri="{FF2B5EF4-FFF2-40B4-BE49-F238E27FC236}">
                <a16:creationId xmlns:a16="http://schemas.microsoft.com/office/drawing/2014/main" id="{86F44C29-80C7-A641-929A-633DF5BD554B}"/>
              </a:ext>
            </a:extLst>
          </p:cNvPr>
          <p:cNvSpPr/>
          <p:nvPr/>
        </p:nvSpPr>
        <p:spPr>
          <a:xfrm>
            <a:off x="7780421" y="1728761"/>
            <a:ext cx="6096000" cy="923330"/>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Arş.Gör. Atahan Demirkol</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+902722182055</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ademirkol@aku.edu.tr</a:t>
            </a:r>
            <a:endParaRPr lang="tr-TR" dirty="0">
              <a:latin typeface="Times New Roman" panose="02020603050405020304" pitchFamily="18" charset="0"/>
              <a:cs typeface="Times New Roman" panose="02020603050405020304" pitchFamily="18" charset="0"/>
            </a:endParaRPr>
          </a:p>
        </p:txBody>
      </p:sp>
      <p:pic>
        <p:nvPicPr>
          <p:cNvPr id="7" name="Resim 6" descr="kişi içeren bir resim&#10;&#10;Açıklama otomatik olarak oluşturuldu">
            <a:extLst>
              <a:ext uri="{FF2B5EF4-FFF2-40B4-BE49-F238E27FC236}">
                <a16:creationId xmlns:a16="http://schemas.microsoft.com/office/drawing/2014/main" id="{BD056BE3-8FFD-1B4B-BC0B-384373D98B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4044074" y="3424200"/>
            <a:ext cx="3709264" cy="2472843"/>
          </a:xfrm>
          <a:prstGeom prst="rect">
            <a:avLst/>
          </a:prstGeom>
        </p:spPr>
      </p:pic>
      <p:pic>
        <p:nvPicPr>
          <p:cNvPr id="9" name="Resim 8" descr="kişi, iç mekan içeren bir resim&#10;&#10;Açıklama otomatik olarak oluşturuldu">
            <a:extLst>
              <a:ext uri="{FF2B5EF4-FFF2-40B4-BE49-F238E27FC236}">
                <a16:creationId xmlns:a16="http://schemas.microsoft.com/office/drawing/2014/main" id="{6732BCD3-424D-154B-9576-8AD42B5A3A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7384523" y="3424201"/>
            <a:ext cx="3709263" cy="2472842"/>
          </a:xfrm>
          <a:prstGeom prst="rect">
            <a:avLst/>
          </a:prstGeom>
        </p:spPr>
      </p:pic>
    </p:spTree>
    <p:extLst>
      <p:ext uri="{BB962C8B-B14F-4D97-AF65-F5344CB8AC3E}">
        <p14:creationId xmlns:p14="http://schemas.microsoft.com/office/powerpoint/2010/main" val="820791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F1A0D7-DBD7-CA4F-AC6B-401FFC1ED937}"/>
              </a:ext>
            </a:extLst>
          </p:cNvPr>
          <p:cNvSpPr>
            <a:spLocks noGrp="1"/>
          </p:cNvSpPr>
          <p:nvPr>
            <p:ph type="title"/>
          </p:nvPr>
        </p:nvSpPr>
        <p:spPr>
          <a:xfrm>
            <a:off x="-1748462" y="1264094"/>
            <a:ext cx="7958331" cy="1077229"/>
          </a:xfrm>
        </p:spPr>
        <p:txBody>
          <a:bodyPr>
            <a:normAutofit/>
          </a:bodyPr>
          <a:lstStyle/>
          <a:p>
            <a:r>
              <a:rPr lang="tr-TR" sz="2200" b="1" dirty="0">
                <a:latin typeface="Times New Roman" panose="02020603050405020304" pitchFamily="18" charset="0"/>
                <a:cs typeface="Times New Roman" panose="02020603050405020304" pitchFamily="18" charset="0"/>
              </a:rPr>
              <a:t>HUKUK BİLİMLERİ ANABİLİM DALI</a:t>
            </a:r>
            <a:endParaRPr lang="tr-TR" sz="2200" dirty="0">
              <a:latin typeface="Times New Roman" panose="02020603050405020304" pitchFamily="18" charset="0"/>
              <a:cs typeface="Times New Roman" panose="02020603050405020304" pitchFamily="18" charset="0"/>
            </a:endParaRPr>
          </a:p>
        </p:txBody>
      </p:sp>
      <p:sp>
        <p:nvSpPr>
          <p:cNvPr id="3" name="Dikdörtgen 2">
            <a:extLst>
              <a:ext uri="{FF2B5EF4-FFF2-40B4-BE49-F238E27FC236}">
                <a16:creationId xmlns:a16="http://schemas.microsoft.com/office/drawing/2014/main" id="{AD5BEF4D-A03D-0042-9C6C-9CDCF3D97636}"/>
              </a:ext>
            </a:extLst>
          </p:cNvPr>
          <p:cNvSpPr/>
          <p:nvPr/>
        </p:nvSpPr>
        <p:spPr>
          <a:xfrm>
            <a:off x="1088571" y="1925824"/>
            <a:ext cx="6096000" cy="1200329"/>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Dr.Öğr. Üyesi Şahin Eray Kırdım</a:t>
            </a:r>
            <a:r>
              <a:rPr lang="tr-TR" dirty="0">
                <a:latin typeface="Times New Roman" panose="02020603050405020304" pitchFamily="18" charset="0"/>
                <a:cs typeface="Times New Roman" panose="02020603050405020304" pitchFamily="18" charset="0"/>
              </a:rPr>
              <a:t> </a:t>
            </a:r>
          </a:p>
          <a:p>
            <a:r>
              <a:rPr lang="tr-TR" b="1" dirty="0">
                <a:latin typeface="Times New Roman" panose="02020603050405020304" pitchFamily="18" charset="0"/>
                <a:cs typeface="Times New Roman" panose="02020603050405020304" pitchFamily="18" charset="0"/>
              </a:rPr>
              <a:t>(Anabilim Dalı Başkanı)</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+902722182117</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yekirdim@aku.edu.tr </a:t>
            </a:r>
            <a:endParaRPr lang="tr-TR" dirty="0">
              <a:latin typeface="Times New Roman" panose="02020603050405020304" pitchFamily="18" charset="0"/>
              <a:cs typeface="Times New Roman" panose="02020603050405020304" pitchFamily="18" charset="0"/>
            </a:endParaRPr>
          </a:p>
        </p:txBody>
      </p:sp>
      <p:sp>
        <p:nvSpPr>
          <p:cNvPr id="4" name="Dikdörtgen 3">
            <a:extLst>
              <a:ext uri="{FF2B5EF4-FFF2-40B4-BE49-F238E27FC236}">
                <a16:creationId xmlns:a16="http://schemas.microsoft.com/office/drawing/2014/main" id="{42463574-F7CA-A446-BA6F-675C0E58AA74}"/>
              </a:ext>
            </a:extLst>
          </p:cNvPr>
          <p:cNvSpPr/>
          <p:nvPr/>
        </p:nvSpPr>
        <p:spPr>
          <a:xfrm>
            <a:off x="4630056" y="1925824"/>
            <a:ext cx="6096000" cy="923330"/>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Arş.Gör.Dr. Mürşide Şimşek</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+902722182099</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msimsek@aku.edu.tr</a:t>
            </a:r>
            <a:endParaRPr lang="tr-TR" dirty="0">
              <a:latin typeface="Times New Roman" panose="02020603050405020304" pitchFamily="18" charset="0"/>
              <a:cs typeface="Times New Roman" panose="02020603050405020304" pitchFamily="18" charset="0"/>
            </a:endParaRPr>
          </a:p>
        </p:txBody>
      </p:sp>
      <p:sp>
        <p:nvSpPr>
          <p:cNvPr id="5" name="Dikdörtgen 4">
            <a:extLst>
              <a:ext uri="{FF2B5EF4-FFF2-40B4-BE49-F238E27FC236}">
                <a16:creationId xmlns:a16="http://schemas.microsoft.com/office/drawing/2014/main" id="{388F5386-1E1E-2443-A823-978DA64F2E9E}"/>
              </a:ext>
            </a:extLst>
          </p:cNvPr>
          <p:cNvSpPr/>
          <p:nvPr/>
        </p:nvSpPr>
        <p:spPr>
          <a:xfrm>
            <a:off x="7895771" y="1925824"/>
            <a:ext cx="6096000" cy="923330"/>
          </a:xfrm>
          <a:prstGeom prst="rect">
            <a:avLst/>
          </a:prstGeom>
        </p:spPr>
        <p:txBody>
          <a:bodyPr>
            <a:spAutoFit/>
          </a:bodyPr>
          <a:lstStyle/>
          <a:p>
            <a:r>
              <a:rPr lang="tr-TR" b="1"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Arş.Gör. Elifnur Düzsöz</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Telefon: </a:t>
            </a:r>
            <a:r>
              <a:rPr lang="tr-TR" dirty="0">
                <a:latin typeface="Times New Roman" panose="02020603050405020304" pitchFamily="18" charset="0"/>
                <a:cs typeface="Times New Roman" panose="02020603050405020304" pitchFamily="18" charset="0"/>
              </a:rPr>
              <a:t>+902722182078</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E-Posta: </a:t>
            </a:r>
            <a:r>
              <a:rPr lang="tr-TR"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elifnurduzsoz@aku.edu.tr</a:t>
            </a:r>
            <a:endParaRPr lang="tr-TR" dirty="0">
              <a:latin typeface="Times New Roman" panose="02020603050405020304" pitchFamily="18" charset="0"/>
              <a:cs typeface="Times New Roman" panose="02020603050405020304" pitchFamily="18" charset="0"/>
            </a:endParaRPr>
          </a:p>
        </p:txBody>
      </p:sp>
      <p:sp>
        <p:nvSpPr>
          <p:cNvPr id="6" name="Dikdörtgen 5">
            <a:extLst>
              <a:ext uri="{FF2B5EF4-FFF2-40B4-BE49-F238E27FC236}">
                <a16:creationId xmlns:a16="http://schemas.microsoft.com/office/drawing/2014/main" id="{F46661E9-A48A-754B-BFB9-D30318C3D820}"/>
              </a:ext>
            </a:extLst>
          </p:cNvPr>
          <p:cNvSpPr/>
          <p:nvPr/>
        </p:nvSpPr>
        <p:spPr>
          <a:xfrm>
            <a:off x="7400040" y="1326136"/>
            <a:ext cx="4036554" cy="338554"/>
          </a:xfrm>
          <a:prstGeom prst="rect">
            <a:avLst/>
          </a:prstGeom>
        </p:spPr>
        <p:txBody>
          <a:bodyPr wrap="none">
            <a:spAutoFit/>
          </a:bodyPr>
          <a:lstStyle/>
          <a:p>
            <a:r>
              <a:rPr lang="tr-TR" sz="1600" b="1" dirty="0">
                <a:latin typeface="Times New Roman" panose="02020603050405020304" pitchFamily="18" charset="0"/>
                <a:cs typeface="Times New Roman" panose="02020603050405020304" pitchFamily="18" charset="0"/>
              </a:rPr>
              <a:t>YÖNETİM BİLİMLERİ ANABİLİM DALI</a:t>
            </a:r>
            <a:endParaRPr lang="tr-TR" sz="1600" dirty="0">
              <a:latin typeface="Times New Roman" panose="02020603050405020304" pitchFamily="18" charset="0"/>
              <a:cs typeface="Times New Roman" panose="02020603050405020304" pitchFamily="18" charset="0"/>
            </a:endParaRPr>
          </a:p>
        </p:txBody>
      </p:sp>
      <p:pic>
        <p:nvPicPr>
          <p:cNvPr id="8" name="Resim 7" descr="metin, kişi içeren bir resim&#10;&#10;Açıklama otomatik olarak oluşturuldu">
            <a:extLst>
              <a:ext uri="{FF2B5EF4-FFF2-40B4-BE49-F238E27FC236}">
                <a16:creationId xmlns:a16="http://schemas.microsoft.com/office/drawing/2014/main" id="{1375AA4E-1440-4244-8422-0F100D7D18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654863" y="3706164"/>
            <a:ext cx="3480087" cy="2320058"/>
          </a:xfrm>
          <a:prstGeom prst="rect">
            <a:avLst/>
          </a:prstGeom>
        </p:spPr>
      </p:pic>
      <p:pic>
        <p:nvPicPr>
          <p:cNvPr id="10" name="Resim 9" descr="kişi içeren bir resim&#10;&#10;Açıklama otomatik olarak oluşturuldu">
            <a:extLst>
              <a:ext uri="{FF2B5EF4-FFF2-40B4-BE49-F238E27FC236}">
                <a16:creationId xmlns:a16="http://schemas.microsoft.com/office/drawing/2014/main" id="{741D8818-06E0-1943-A454-0E844099C9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928342" y="3706164"/>
            <a:ext cx="3480087" cy="2320058"/>
          </a:xfrm>
          <a:prstGeom prst="rect">
            <a:avLst/>
          </a:prstGeom>
        </p:spPr>
      </p:pic>
      <p:pic>
        <p:nvPicPr>
          <p:cNvPr id="12" name="Resim 11" descr="yatak, iç mekan, pijama, yerleştirme içeren bir resim&#10;&#10;Açıklama otomatik olarak oluşturuldu">
            <a:extLst>
              <a:ext uri="{FF2B5EF4-FFF2-40B4-BE49-F238E27FC236}">
                <a16:creationId xmlns:a16="http://schemas.microsoft.com/office/drawing/2014/main" id="{5E856351-0E79-2C43-A049-2A764CCEF3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4469826" y="3706166"/>
            <a:ext cx="3480085" cy="2320057"/>
          </a:xfrm>
          <a:prstGeom prst="rect">
            <a:avLst/>
          </a:prstGeom>
        </p:spPr>
      </p:pic>
    </p:spTree>
    <p:extLst>
      <p:ext uri="{BB962C8B-B14F-4D97-AF65-F5344CB8AC3E}">
        <p14:creationId xmlns:p14="http://schemas.microsoft.com/office/powerpoint/2010/main" val="2455167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63834" y="762000"/>
            <a:ext cx="8534400" cy="831273"/>
          </a:xfrm>
        </p:spPr>
        <p:txBody>
          <a:bodyPr>
            <a:normAutofit/>
          </a:bodyPr>
          <a:lstStyle/>
          <a:p>
            <a:pPr algn="ctr"/>
            <a:r>
              <a:rPr lang="tr-TR" sz="2800" b="1" dirty="0">
                <a:latin typeface="Times New Roman" panose="02020603050405020304" pitchFamily="18" charset="0"/>
                <a:cs typeface="Times New Roman" panose="02020603050405020304" pitchFamily="18" charset="0"/>
              </a:rPr>
              <a:t>ÖĞRENCİ DEĞİŞİM PROGRAMLARI</a:t>
            </a:r>
          </a:p>
        </p:txBody>
      </p:sp>
      <p:sp>
        <p:nvSpPr>
          <p:cNvPr id="3" name="İçerik Yer Tutucusu 2"/>
          <p:cNvSpPr>
            <a:spLocks noGrp="1"/>
          </p:cNvSpPr>
          <p:nvPr>
            <p:ph idx="1"/>
          </p:nvPr>
        </p:nvSpPr>
        <p:spPr>
          <a:xfrm>
            <a:off x="1143000" y="2004415"/>
            <a:ext cx="10126362" cy="3790904"/>
          </a:xfrm>
        </p:spPr>
        <p:txBody>
          <a:bodyPr>
            <a:noAutofit/>
          </a:bodyPr>
          <a:lstStyle/>
          <a:p>
            <a:r>
              <a:rPr lang="tr-TR" sz="2200" b="1" dirty="0">
                <a:solidFill>
                  <a:schemeClr val="tx1"/>
                </a:solidFill>
                <a:latin typeface="Times New Roman" panose="02020603050405020304" pitchFamily="18" charset="0"/>
                <a:cs typeface="Times New Roman" panose="02020603050405020304" pitchFamily="18" charset="0"/>
              </a:rPr>
              <a:t>ERASMUS PROGRAMI :  Uluslararası öğrenci hareketliliği                                 (Avrupa’daki üniversiteler)</a:t>
            </a:r>
          </a:p>
          <a:p>
            <a:r>
              <a:rPr lang="tr-TR" sz="2200" b="1" dirty="0">
                <a:solidFill>
                  <a:schemeClr val="tx1"/>
                </a:solidFill>
                <a:latin typeface="Times New Roman" panose="02020603050405020304" pitchFamily="18" charset="0"/>
                <a:cs typeface="Times New Roman" panose="02020603050405020304" pitchFamily="18" charset="0"/>
              </a:rPr>
              <a:t>MEVLANA PROGRAMI : </a:t>
            </a:r>
            <a:r>
              <a:rPr lang="tr-TR" sz="2200" b="1" dirty="0">
                <a:latin typeface="Times New Roman" panose="02020603050405020304" pitchFamily="18" charset="0"/>
                <a:cs typeface="Times New Roman" panose="02020603050405020304" pitchFamily="18" charset="0"/>
              </a:rPr>
              <a:t>H</a:t>
            </a:r>
            <a:r>
              <a:rPr lang="tr-TR" sz="2200" b="1" dirty="0">
                <a:solidFill>
                  <a:schemeClr val="tx1"/>
                </a:solidFill>
                <a:latin typeface="Times New Roman" panose="02020603050405020304" pitchFamily="18" charset="0"/>
                <a:cs typeface="Times New Roman" panose="02020603050405020304" pitchFamily="18" charset="0"/>
              </a:rPr>
              <a:t>içbir coğrafi bölge ayrımı olmaksızın dünyadaki tüm yükseköğretim kurumları arası öğrenci hareketliliği</a:t>
            </a:r>
          </a:p>
          <a:p>
            <a:r>
              <a:rPr lang="tr-TR" sz="2200" b="1" dirty="0">
                <a:solidFill>
                  <a:schemeClr val="tx1"/>
                </a:solidFill>
                <a:latin typeface="Times New Roman" panose="02020603050405020304" pitchFamily="18" charset="0"/>
                <a:cs typeface="Times New Roman" panose="02020603050405020304" pitchFamily="18" charset="0"/>
              </a:rPr>
              <a:t>FARABİ PROGRAMI :  Yurt içi öğrenci hareketliliği</a:t>
            </a:r>
          </a:p>
        </p:txBody>
      </p:sp>
    </p:spTree>
    <p:extLst>
      <p:ext uri="{BB962C8B-B14F-4D97-AF65-F5344CB8AC3E}">
        <p14:creationId xmlns:p14="http://schemas.microsoft.com/office/powerpoint/2010/main" val="14980217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{3D353DA1-EED7-0B4F-9A9D-2C75BF96AF59}tf16401378</Template>
  <TotalTime>2290</TotalTime>
  <Words>3593</Words>
  <Application>Microsoft Macintosh PowerPoint</Application>
  <PresentationFormat>Geniş ekran</PresentationFormat>
  <Paragraphs>263</Paragraphs>
  <Slides>45</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45</vt:i4>
      </vt:variant>
    </vt:vector>
  </HeadingPairs>
  <TitlesOfParts>
    <vt:vector size="52" baseType="lpstr">
      <vt:lpstr>Arial</vt:lpstr>
      <vt:lpstr>Copperplate</vt:lpstr>
      <vt:lpstr>MS Shell Dlg 2</vt:lpstr>
      <vt:lpstr>Times New Roman</vt:lpstr>
      <vt:lpstr>Wingdings</vt:lpstr>
      <vt:lpstr>Wingdings 3</vt:lpstr>
      <vt:lpstr>Madison</vt:lpstr>
      <vt:lpstr>AFYON KOCATEPE ÜNİVERSİTESİ  SİYASET BİLİMİ VE KAMU YÖNETİMİ BÖLÜMÜ</vt:lpstr>
      <vt:lpstr>PowerPoint Sunusu</vt:lpstr>
      <vt:lpstr>Afyon Kocatepe Üniversitesi 3 Temmuz 1992’de kurulmuştur.  Üniversitemizin tarihi, Eskişehir İktisadi ve Ticari İlimler Akademisi’ne bağlı olarak kurulan Afyonkarahisar Maliye Muhasebe Yüksekokulunun açıldığı 1974 yılına dayanmaktadır. Afyonkarahisar Maliye Muhasebe Yüksekokulu, 1987 yılında Anadolu Üniversitesi’ne bağlı Afyonkarahisar İktisadi ve İdari Bilimler Fakültesi’ne dönüştürülmüştür. Bu fakülte, sonrasında Afyon Kocatepe Üniversitesi’nin temelini oluşturmuştur.  Bugün itibariyle Afyon Kocatepe Üniversitesi; 13 fakülte, 5 enstitü, 4 yüksekokul, 1 devlet konservatuvarı ve 14 meslek yüksekokulu ile eğitim-öğretime devam etmektedir. </vt:lpstr>
      <vt:lpstr>BÖLÜM TANITIMI</vt:lpstr>
      <vt:lpstr>AKADEMİK PERSONEL</vt:lpstr>
      <vt:lpstr>PowerPoint Sunusu</vt:lpstr>
      <vt:lpstr>KENTLEŞME VE ÇEVRE SORUNLARI ANABİLİM DALI  </vt:lpstr>
      <vt:lpstr>HUKUK BİLİMLERİ ANABİLİM DALI</vt:lpstr>
      <vt:lpstr>ÖĞRENCİ DEĞİŞİM PROGRAMLARI</vt:lpstr>
      <vt:lpstr>ÖĞRENCİ DEĞİŞİM PROGRAMLARI</vt:lpstr>
      <vt:lpstr>Değişim Programlarından Yararlanan Öğrenciler</vt:lpstr>
      <vt:lpstr>Bölümle İlgili Duyurular</vt:lpstr>
      <vt:lpstr>Siyaset Bilimi ve Kamu Yönetimi Bölümü’nden  Mezun Olduktan Sonra;  Akademik kariyer hedefleyip akademisyen olabilir,   KPSS, Kaymakamlık, İdari Hakimlik vb. gibi sınavlara girip devlet kurumlarında memur ya da uzman olarak çalışabilir,   Özel sektörde ve üçüncü sektör kuruluşlarında (vakıflar, dernekler, kooperatifler  vb.) yönetici ve diğer statülerde görev alabilirsiniz.</vt:lpstr>
      <vt:lpstr>DERSLERLE İLGİLİ KAYNAK KİTAPLARA ERİŞİM</vt:lpstr>
      <vt:lpstr>UZAKTAN EĞİTİM SİSTEMİ</vt:lpstr>
      <vt:lpstr>UZAKTAN EĞİTİM SİSTEMİNE İLİŞKİN KAVRAMLAR</vt:lpstr>
      <vt:lpstr>DERS GEÇME VE BAŞARI SİSTEMİ</vt:lpstr>
      <vt:lpstr>DERS GEÇME VE BAŞARI SİSTEMİ</vt:lpstr>
      <vt:lpstr>DERS GEÇME VE BAŞARI SİSTEMİ</vt:lpstr>
      <vt:lpstr>DERS GEÇME VE BAŞARI SİSTEMİ </vt:lpstr>
      <vt:lpstr>DERS GEÇME VE BAŞARI SİSTEMİ</vt:lpstr>
      <vt:lpstr>DERS GEÇME VE BAŞARI SİSTEMİ</vt:lpstr>
      <vt:lpstr>EĞİTİM-ÖĞRETİM SINAV YÖNETMELİĞİ</vt:lpstr>
      <vt:lpstr>ÖĞRENCİ DİSİPLİN YÖNETMELİĞİ</vt:lpstr>
      <vt:lpstr>ÖĞRENCİ DİSİPLİN YÖNETMELİĞİ</vt:lpstr>
      <vt:lpstr>ÖĞRENCİ DİSİPLİN YÖNETMELİĞİ</vt:lpstr>
      <vt:lpstr>ÖĞRENCİ DİSİPLİN YÖNETMELİĞİ</vt:lpstr>
      <vt:lpstr>ÖĞRENCİ DİSİPLİN YÖNETMELİĞİ</vt:lpstr>
      <vt:lpstr>ÖĞRENCİ DİSİPLİN YÖNETMELİĞİ</vt:lpstr>
      <vt:lpstr>YÖNETMELİKLERİN UYGULAMA  İLKELERİ VE ESASLARI</vt:lpstr>
      <vt:lpstr>ÇİFT ANA DAL / YAN DAL / YATAY GEÇİŞ ESASLARI</vt:lpstr>
      <vt:lpstr>ÇİFT ANA DAL / YAN DAL / YATAY GEÇİŞ ESASLARI</vt:lpstr>
      <vt:lpstr>ÇİFT ANA DAL / YAN DAL / YATAY GEÇİŞ ESASLARI</vt:lpstr>
      <vt:lpstr>ÇİFT ANA DAL / YAN DAL / YATAY GEÇİŞ ESASLARI</vt:lpstr>
      <vt:lpstr>ÖĞRENCİ BİLGİ SİSTEMİ VE MOBİL UYGULAMA</vt:lpstr>
      <vt:lpstr>KAMPÜS ALANI İÇERİSİNDE İNTERNETTEN YARARLANMA</vt:lpstr>
      <vt:lpstr>KÜTÜPHANE TANITIMI</vt:lpstr>
      <vt:lpstr>KÜTÜPHANE TANITIMI</vt:lpstr>
      <vt:lpstr>ATATÜRK KÜLTÜR VE KONGRE MERKEZİ TANITIMI</vt:lpstr>
      <vt:lpstr>SOSYAL ALANLAR</vt:lpstr>
      <vt:lpstr>MEDİKO SOSYAL HİZMETLERİ</vt:lpstr>
      <vt:lpstr>MEDİKO SOSYAL HİZMETLERİ</vt:lpstr>
      <vt:lpstr>MEDİKO SOSYAL HİZMETLERİ</vt:lpstr>
      <vt:lpstr>AKADEMİK DANIŞMANLIK </vt:lpstr>
      <vt:lpstr>       GÜZEL BİR EĞİTİM DÖNEMİ GEÇİRMENİZ DİLEĞİYLE…  DİNLEDİĞİNİZ İÇİN TEŞEKKÜRLER…    EK BİLGİLER: BÖLÜM SİTESİ VE MÜFREDAT KONTROLÜ  HAKKINDA BİLGİLENDİRME  SORU-CEVAP ETKİNLİĞİ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AFYON KOCATEPE ÜNİVERSİTESİ’NE  HOŞ GELDİNİZ</dc:title>
  <dc:creator>AG</dc:creator>
  <cp:lastModifiedBy>im832</cp:lastModifiedBy>
  <cp:revision>65</cp:revision>
  <dcterms:created xsi:type="dcterms:W3CDTF">2021-10-02T19:06:43Z</dcterms:created>
  <dcterms:modified xsi:type="dcterms:W3CDTF">2021-10-14T08:30:47Z</dcterms:modified>
</cp:coreProperties>
</file>